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61" r:id="rId3"/>
    <p:sldId id="262" r:id="rId4"/>
    <p:sldId id="263" r:id="rId5"/>
    <p:sldId id="264" r:id="rId6"/>
    <p:sldId id="266" r:id="rId7"/>
    <p:sldId id="267" r:id="rId8"/>
    <p:sldId id="268" r:id="rId9"/>
    <p:sldId id="269" r:id="rId10"/>
    <p:sldId id="270" r:id="rId11"/>
    <p:sldId id="271" r:id="rId12"/>
    <p:sldId id="258" r:id="rId13"/>
    <p:sldId id="272" r:id="rId14"/>
    <p:sldId id="273" r:id="rId15"/>
    <p:sldId id="259" r:id="rId16"/>
    <p:sldId id="260" r:id="rId17"/>
    <p:sldId id="275" r:id="rId18"/>
    <p:sldId id="277" r:id="rId19"/>
    <p:sldId id="278" r:id="rId20"/>
    <p:sldId id="276" r:id="rId21"/>
    <p:sldId id="279" r:id="rId22"/>
    <p:sldId id="280" r:id="rId23"/>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15" autoAdjust="0"/>
    <p:restoredTop sz="95501" autoAdjust="0"/>
  </p:normalViewPr>
  <p:slideViewPr>
    <p:cSldViewPr snapToGrid="0">
      <p:cViewPr>
        <p:scale>
          <a:sx n="50" d="100"/>
          <a:sy n="50" d="100"/>
        </p:scale>
        <p:origin x="1416" y="498"/>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0" d="100"/>
          <a:sy n="70" d="100"/>
        </p:scale>
        <p:origin x="276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BB3F4E23-7A09-4535-9D69-A4542B275B85}" type="datetimeFigureOut">
              <a:rPr lang="en-GB" smtClean="0"/>
              <a:t>20/04/2015</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3E3084B9-2E40-4D31-A176-13F86DAEA245}" type="slidenum">
              <a:rPr lang="en-GB" smtClean="0"/>
              <a:t>‹#›</a:t>
            </a:fld>
            <a:endParaRPr lang="en-GB"/>
          </a:p>
        </p:txBody>
      </p:sp>
    </p:spTree>
    <p:extLst>
      <p:ext uri="{BB962C8B-B14F-4D97-AF65-F5344CB8AC3E}">
        <p14:creationId xmlns:p14="http://schemas.microsoft.com/office/powerpoint/2010/main" val="325108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Start with Film cyberbullying</a:t>
            </a:r>
            <a:endParaRPr lang="en-GB" dirty="0"/>
          </a:p>
        </p:txBody>
      </p:sp>
      <p:sp>
        <p:nvSpPr>
          <p:cNvPr id="4" name="Slide Number Placeholder 3"/>
          <p:cNvSpPr>
            <a:spLocks noGrp="1"/>
          </p:cNvSpPr>
          <p:nvPr>
            <p:ph type="sldNum" sz="quarter" idx="10"/>
          </p:nvPr>
        </p:nvSpPr>
        <p:spPr/>
        <p:txBody>
          <a:bodyPr/>
          <a:lstStyle/>
          <a:p>
            <a:fld id="{3E3084B9-2E40-4D31-A176-13F86DAEA245}" type="slidenum">
              <a:rPr lang="en-GB" smtClean="0"/>
              <a:t>1</a:t>
            </a:fld>
            <a:endParaRPr lang="en-GB"/>
          </a:p>
        </p:txBody>
      </p:sp>
    </p:spTree>
    <p:extLst>
      <p:ext uri="{BB962C8B-B14F-4D97-AF65-F5344CB8AC3E}">
        <p14:creationId xmlns:p14="http://schemas.microsoft.com/office/powerpoint/2010/main" val="13504855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b="1">
                <a:latin typeface="Basic Sans SF" pitchFamily="2"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Basic Sans SF"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GB" dirty="0"/>
          </a:p>
        </p:txBody>
      </p:sp>
      <p:sp>
        <p:nvSpPr>
          <p:cNvPr id="4" name="Date Placeholder 3"/>
          <p:cNvSpPr>
            <a:spLocks noGrp="1"/>
          </p:cNvSpPr>
          <p:nvPr>
            <p:ph type="dt" sz="half" idx="10"/>
          </p:nvPr>
        </p:nvSpPr>
        <p:spPr/>
        <p:txBody>
          <a:bodyPr/>
          <a:lstStyle/>
          <a:p>
            <a:fld id="{430030D4-290C-443E-9045-5F7F25616DB3}" type="datetimeFigureOut">
              <a:rPr lang="en-GB" smtClean="0"/>
              <a:t>20/04/2015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18A583-6278-4F77-841F-55EA0341118D}" type="slidenum">
              <a:rPr lang="en-GB" smtClean="0"/>
              <a:t>‹#›</a:t>
            </a:fld>
            <a:endParaRPr lang="en-GB"/>
          </a:p>
        </p:txBody>
      </p:sp>
      <p:pic>
        <p:nvPicPr>
          <p:cNvPr id="9" name="Picture 5"/>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850"/>
          <a:stretch/>
        </p:blipFill>
        <p:spPr bwMode="auto">
          <a:xfrm>
            <a:off x="0" y="5086327"/>
            <a:ext cx="12156142" cy="177167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3765700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0030D4-290C-443E-9045-5F7F25616DB3}" type="datetimeFigureOut">
              <a:rPr lang="en-GB" smtClean="0"/>
              <a:t>20/04/2015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18A583-6278-4F77-841F-55EA0341118D}" type="slidenum">
              <a:rPr lang="en-GB" smtClean="0"/>
              <a:t>‹#›</a:t>
            </a:fld>
            <a:endParaRPr lang="en-GB"/>
          </a:p>
        </p:txBody>
      </p:sp>
    </p:spTree>
    <p:extLst>
      <p:ext uri="{BB962C8B-B14F-4D97-AF65-F5344CB8AC3E}">
        <p14:creationId xmlns:p14="http://schemas.microsoft.com/office/powerpoint/2010/main" val="1024378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0030D4-290C-443E-9045-5F7F25616DB3}" type="datetimeFigureOut">
              <a:rPr lang="en-GB" smtClean="0"/>
              <a:t>20/04/2015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18A583-6278-4F77-841F-55EA0341118D}" type="slidenum">
              <a:rPr lang="en-GB" smtClean="0"/>
              <a:t>‹#›</a:t>
            </a:fld>
            <a:endParaRPr lang="en-GB"/>
          </a:p>
        </p:txBody>
      </p:sp>
    </p:spTree>
    <p:extLst>
      <p:ext uri="{BB962C8B-B14F-4D97-AF65-F5344CB8AC3E}">
        <p14:creationId xmlns:p14="http://schemas.microsoft.com/office/powerpoint/2010/main" val="2610888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0030D4-290C-443E-9045-5F7F25616DB3}" type="datetimeFigureOut">
              <a:rPr lang="en-GB" smtClean="0"/>
              <a:t>20/04/2015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18A583-6278-4F77-841F-55EA0341118D}" type="slidenum">
              <a:rPr lang="en-GB" smtClean="0"/>
              <a:t>‹#›</a:t>
            </a:fld>
            <a:endParaRPr lang="en-GB"/>
          </a:p>
        </p:txBody>
      </p:sp>
    </p:spTree>
    <p:extLst>
      <p:ext uri="{BB962C8B-B14F-4D97-AF65-F5344CB8AC3E}">
        <p14:creationId xmlns:p14="http://schemas.microsoft.com/office/powerpoint/2010/main" val="718512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20271" y="144408"/>
            <a:ext cx="10515600" cy="990709"/>
          </a:xfrm>
        </p:spPr>
        <p:txBody>
          <a:bodyPr/>
          <a:lstStyle>
            <a:lvl1pPr>
              <a:defRPr b="1">
                <a:latin typeface="Basic Sans SF" pitchFamily="2" charset="0"/>
              </a:defRPr>
            </a:lvl1pPr>
          </a:lstStyle>
          <a:p>
            <a:r>
              <a:rPr lang="en-US" dirty="0" smtClean="0"/>
              <a:t>Click to edit Master title style</a:t>
            </a:r>
            <a:endParaRPr lang="en-GB" dirty="0"/>
          </a:p>
        </p:txBody>
      </p:sp>
      <p:sp>
        <p:nvSpPr>
          <p:cNvPr id="3" name="Date Placeholder 2"/>
          <p:cNvSpPr>
            <a:spLocks noGrp="1"/>
          </p:cNvSpPr>
          <p:nvPr>
            <p:ph type="dt" sz="half" idx="10"/>
          </p:nvPr>
        </p:nvSpPr>
        <p:spPr/>
        <p:txBody>
          <a:bodyPr/>
          <a:lstStyle/>
          <a:p>
            <a:fld id="{430030D4-290C-443E-9045-5F7F25616DB3}" type="datetimeFigureOut">
              <a:rPr lang="en-GB" smtClean="0"/>
              <a:t>20/04/2015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B18A583-6278-4F77-841F-55EA0341118D}" type="slidenum">
              <a:rPr lang="en-GB" smtClean="0"/>
              <a:t>‹#›</a:t>
            </a:fld>
            <a:endParaRPr lang="en-GB"/>
          </a:p>
        </p:txBody>
      </p:sp>
      <p:pic>
        <p:nvPicPr>
          <p:cNvPr id="9" name="Picture 5"/>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850"/>
          <a:stretch/>
        </p:blipFill>
        <p:spPr bwMode="auto">
          <a:xfrm>
            <a:off x="0" y="5186855"/>
            <a:ext cx="12156142" cy="167114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2794243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20271" y="144409"/>
            <a:ext cx="10515600" cy="959177"/>
          </a:xfrm>
        </p:spPr>
        <p:txBody>
          <a:bodyPr/>
          <a:lstStyle>
            <a:lvl1pPr>
              <a:defRPr b="1">
                <a:latin typeface="Basic Sans SF" pitchFamily="2"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820271" y="1370001"/>
            <a:ext cx="10515600" cy="4351338"/>
          </a:xfrm>
        </p:spPr>
        <p:txBody>
          <a:bodyPr/>
          <a:lstStyle>
            <a:lvl1pPr>
              <a:defRPr>
                <a:latin typeface="Basic Sans SF" pitchFamily="2" charset="0"/>
              </a:defRPr>
            </a:lvl1pPr>
            <a:lvl2pPr>
              <a:defRPr>
                <a:latin typeface="Basic Sans SF" pitchFamily="2" charset="0"/>
              </a:defRPr>
            </a:lvl2pPr>
            <a:lvl3pPr>
              <a:defRPr>
                <a:latin typeface="Basic Sans SF" pitchFamily="2" charset="0"/>
              </a:defRPr>
            </a:lvl3pPr>
            <a:lvl4pPr>
              <a:defRPr>
                <a:latin typeface="Basic Sans SF" pitchFamily="2" charset="0"/>
              </a:defRPr>
            </a:lvl4pPr>
            <a:lvl5pPr>
              <a:defRPr>
                <a:latin typeface="Basic Sans SF" pitchFamily="2"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10"/>
          </p:nvPr>
        </p:nvSpPr>
        <p:spPr/>
        <p:txBody>
          <a:bodyPr/>
          <a:lstStyle/>
          <a:p>
            <a:fld id="{430030D4-290C-443E-9045-5F7F25616DB3}" type="datetimeFigureOut">
              <a:rPr lang="en-GB" smtClean="0"/>
              <a:t>20/04/2015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18A583-6278-4F77-841F-55EA0341118D}" type="slidenum">
              <a:rPr lang="en-GB" smtClean="0"/>
              <a:t>‹#›</a:t>
            </a:fld>
            <a:endParaRPr lang="en-GB"/>
          </a:p>
        </p:txBody>
      </p:sp>
      <p:pic>
        <p:nvPicPr>
          <p:cNvPr id="9" name="Picture 5"/>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t="67850"/>
          <a:stretch/>
        </p:blipFill>
        <p:spPr bwMode="auto">
          <a:xfrm>
            <a:off x="0" y="5249917"/>
            <a:ext cx="12156142" cy="160808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51037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0030D4-290C-443E-9045-5F7F25616DB3}" type="datetimeFigureOut">
              <a:rPr lang="en-GB" smtClean="0"/>
              <a:t>20/04/2015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18A583-6278-4F77-841F-55EA0341118D}" type="slidenum">
              <a:rPr lang="en-GB" smtClean="0"/>
              <a:t>‹#›</a:t>
            </a:fld>
            <a:endParaRPr lang="en-GB"/>
          </a:p>
        </p:txBody>
      </p:sp>
    </p:spTree>
    <p:extLst>
      <p:ext uri="{BB962C8B-B14F-4D97-AF65-F5344CB8AC3E}">
        <p14:creationId xmlns:p14="http://schemas.microsoft.com/office/powerpoint/2010/main" val="2244874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30030D4-290C-443E-9045-5F7F25616DB3}" type="datetimeFigureOut">
              <a:rPr lang="en-GB" smtClean="0"/>
              <a:t>20/04/2015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18A583-6278-4F77-841F-55EA0341118D}" type="slidenum">
              <a:rPr lang="en-GB" smtClean="0"/>
              <a:t>‹#›</a:t>
            </a:fld>
            <a:endParaRPr lang="en-GB"/>
          </a:p>
        </p:txBody>
      </p:sp>
    </p:spTree>
    <p:extLst>
      <p:ext uri="{BB962C8B-B14F-4D97-AF65-F5344CB8AC3E}">
        <p14:creationId xmlns:p14="http://schemas.microsoft.com/office/powerpoint/2010/main" val="1772415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30030D4-290C-443E-9045-5F7F25616DB3}" type="datetimeFigureOut">
              <a:rPr lang="en-GB" smtClean="0"/>
              <a:t>20/04/2015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B18A583-6278-4F77-841F-55EA0341118D}" type="slidenum">
              <a:rPr lang="en-GB" smtClean="0"/>
              <a:t>‹#›</a:t>
            </a:fld>
            <a:endParaRPr lang="en-GB"/>
          </a:p>
        </p:txBody>
      </p:sp>
    </p:spTree>
    <p:extLst>
      <p:ext uri="{BB962C8B-B14F-4D97-AF65-F5344CB8AC3E}">
        <p14:creationId xmlns:p14="http://schemas.microsoft.com/office/powerpoint/2010/main" val="2657981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30030D4-290C-443E-9045-5F7F25616DB3}" type="datetimeFigureOut">
              <a:rPr lang="en-GB" smtClean="0"/>
              <a:t>20/04/2015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B18A583-6278-4F77-841F-55EA0341118D}" type="slidenum">
              <a:rPr lang="en-GB" smtClean="0"/>
              <a:t>‹#›</a:t>
            </a:fld>
            <a:endParaRPr lang="en-GB"/>
          </a:p>
        </p:txBody>
      </p:sp>
    </p:spTree>
    <p:extLst>
      <p:ext uri="{BB962C8B-B14F-4D97-AF65-F5344CB8AC3E}">
        <p14:creationId xmlns:p14="http://schemas.microsoft.com/office/powerpoint/2010/main" val="442706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0030D4-290C-443E-9045-5F7F25616DB3}" type="datetimeFigureOut">
              <a:rPr lang="en-GB" smtClean="0"/>
              <a:t>20/04/2015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B18A583-6278-4F77-841F-55EA0341118D}" type="slidenum">
              <a:rPr lang="en-GB" smtClean="0"/>
              <a:t>‹#›</a:t>
            </a:fld>
            <a:endParaRPr lang="en-GB"/>
          </a:p>
        </p:txBody>
      </p:sp>
    </p:spTree>
    <p:extLst>
      <p:ext uri="{BB962C8B-B14F-4D97-AF65-F5344CB8AC3E}">
        <p14:creationId xmlns:p14="http://schemas.microsoft.com/office/powerpoint/2010/main" val="3370563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0030D4-290C-443E-9045-5F7F25616DB3}" type="datetimeFigureOut">
              <a:rPr lang="en-GB" smtClean="0"/>
              <a:t>20/04/2015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18A583-6278-4F77-841F-55EA0341118D}" type="slidenum">
              <a:rPr lang="en-GB" smtClean="0"/>
              <a:t>‹#›</a:t>
            </a:fld>
            <a:endParaRPr lang="en-GB"/>
          </a:p>
        </p:txBody>
      </p:sp>
    </p:spTree>
    <p:extLst>
      <p:ext uri="{BB962C8B-B14F-4D97-AF65-F5344CB8AC3E}">
        <p14:creationId xmlns:p14="http://schemas.microsoft.com/office/powerpoint/2010/main" val="1442862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0030D4-290C-443E-9045-5F7F25616DB3}" type="datetimeFigureOut">
              <a:rPr lang="en-GB" smtClean="0"/>
              <a:t>20/04/2015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18A583-6278-4F77-841F-55EA0341118D}" type="slidenum">
              <a:rPr lang="en-GB" smtClean="0"/>
              <a:t>‹#›</a:t>
            </a:fld>
            <a:endParaRPr lang="en-GB"/>
          </a:p>
        </p:txBody>
      </p:sp>
    </p:spTree>
    <p:extLst>
      <p:ext uri="{BB962C8B-B14F-4D97-AF65-F5344CB8AC3E}">
        <p14:creationId xmlns:p14="http://schemas.microsoft.com/office/powerpoint/2010/main" val="74586716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www.childnet.com/resources/how-to-make-a-report/"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www.bbc.co.uk/news/uk-wales-27302417" TargetMode="Externa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childnet.com/" TargetMode="External"/><Relationship Id="rId2" Type="http://schemas.openxmlformats.org/officeDocument/2006/relationships/hyperlink" Target="https://www.thinkuknow.co.uk/"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Internet</a:t>
            </a:r>
            <a:endParaRPr lang="en-GB" dirty="0"/>
          </a:p>
        </p:txBody>
      </p:sp>
      <p:sp>
        <p:nvSpPr>
          <p:cNvPr id="3" name="Subtitle 2"/>
          <p:cNvSpPr>
            <a:spLocks noGrp="1"/>
          </p:cNvSpPr>
          <p:nvPr>
            <p:ph type="subTitle" idx="1"/>
          </p:nvPr>
        </p:nvSpPr>
        <p:spPr/>
        <p:txBody>
          <a:bodyPr/>
          <a:lstStyle/>
          <a:p>
            <a:r>
              <a:rPr lang="en-GB" dirty="0" smtClean="0"/>
              <a:t>How can we keep our children safe?</a:t>
            </a:r>
            <a:endParaRPr lang="en-GB" dirty="0"/>
          </a:p>
        </p:txBody>
      </p:sp>
    </p:spTree>
    <p:extLst>
      <p:ext uri="{BB962C8B-B14F-4D97-AF65-F5344CB8AC3E}">
        <p14:creationId xmlns:p14="http://schemas.microsoft.com/office/powerpoint/2010/main" val="19544351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Other Risks</a:t>
            </a:r>
            <a:endParaRPr lang="en-GB" dirty="0"/>
          </a:p>
        </p:txBody>
      </p:sp>
      <p:sp>
        <p:nvSpPr>
          <p:cNvPr id="3" name="Content Placeholder 2"/>
          <p:cNvSpPr>
            <a:spLocks noGrp="1"/>
          </p:cNvSpPr>
          <p:nvPr>
            <p:ph idx="1"/>
          </p:nvPr>
        </p:nvSpPr>
        <p:spPr>
          <a:xfrm>
            <a:off x="820271" y="961697"/>
            <a:ext cx="10515600" cy="4759642"/>
          </a:xfrm>
        </p:spPr>
        <p:txBody>
          <a:bodyPr>
            <a:normAutofit lnSpcReduction="10000"/>
          </a:bodyPr>
          <a:lstStyle/>
          <a:p>
            <a:r>
              <a:rPr lang="en-GB" dirty="0"/>
              <a:t>Most teenagers use </a:t>
            </a:r>
            <a:r>
              <a:rPr lang="en-GB" dirty="0" err="1"/>
              <a:t>Youtube</a:t>
            </a:r>
            <a:r>
              <a:rPr lang="en-GB" dirty="0"/>
              <a:t> regularly and on this site they can access adult materials without any restrictions.</a:t>
            </a:r>
          </a:p>
          <a:p>
            <a:r>
              <a:rPr lang="en-GB" dirty="0"/>
              <a:t>Sites like these are particularly difficult to monitor.</a:t>
            </a:r>
          </a:p>
          <a:p>
            <a:r>
              <a:rPr lang="en-GB" dirty="0"/>
              <a:t>One in ten children between the ages of 12 and 13 are worried that they are "addicted" to watching pornography.</a:t>
            </a:r>
          </a:p>
          <a:p>
            <a:r>
              <a:rPr lang="en-GB" dirty="0"/>
              <a:t>One in five members of the same age group think watching explicit content is normal, according to a study by children's charity NSPCC.</a:t>
            </a:r>
          </a:p>
          <a:p>
            <a:pPr>
              <a:defRPr/>
            </a:pPr>
            <a:r>
              <a:rPr lang="en-GB" dirty="0"/>
              <a:t>The main misuse of personal </a:t>
            </a:r>
            <a:r>
              <a:rPr lang="en-GB" dirty="0" smtClean="0"/>
              <a:t>data experienced </a:t>
            </a:r>
            <a:r>
              <a:rPr lang="en-GB" dirty="0"/>
              <a:t>by UK children is </a:t>
            </a:r>
            <a:r>
              <a:rPr lang="en-GB" dirty="0" smtClean="0"/>
              <a:t>when someone </a:t>
            </a:r>
            <a:r>
              <a:rPr lang="en-GB" dirty="0"/>
              <a:t>has used their password </a:t>
            </a:r>
            <a:r>
              <a:rPr lang="en-GB" dirty="0" smtClean="0"/>
              <a:t>or pretended </a:t>
            </a:r>
            <a:r>
              <a:rPr lang="en-GB" dirty="0"/>
              <a:t>to be them (10%).</a:t>
            </a:r>
          </a:p>
          <a:p>
            <a:pPr marL="0" indent="0">
              <a:buNone/>
              <a:defRPr/>
            </a:pPr>
            <a:endParaRPr lang="en-GB" dirty="0"/>
          </a:p>
          <a:p>
            <a:endParaRPr lang="en-GB" dirty="0"/>
          </a:p>
        </p:txBody>
      </p:sp>
    </p:spTree>
    <p:extLst>
      <p:ext uri="{BB962C8B-B14F-4D97-AF65-F5344CB8AC3E}">
        <p14:creationId xmlns:p14="http://schemas.microsoft.com/office/powerpoint/2010/main" val="30290692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3176" y="144409"/>
            <a:ext cx="11649790" cy="959177"/>
          </a:xfrm>
        </p:spPr>
        <p:txBody>
          <a:bodyPr>
            <a:noAutofit/>
          </a:bodyPr>
          <a:lstStyle/>
          <a:p>
            <a:r>
              <a:rPr lang="en-GB" sz="3600" dirty="0"/>
              <a:t>To Summarise – the dangers children encounter daily</a:t>
            </a:r>
          </a:p>
        </p:txBody>
      </p:sp>
      <p:sp>
        <p:nvSpPr>
          <p:cNvPr id="3" name="Content Placeholder 2"/>
          <p:cNvSpPr>
            <a:spLocks noGrp="1"/>
          </p:cNvSpPr>
          <p:nvPr>
            <p:ph idx="1"/>
          </p:nvPr>
        </p:nvSpPr>
        <p:spPr>
          <a:xfrm>
            <a:off x="820271" y="1103586"/>
            <a:ext cx="10515600" cy="4351338"/>
          </a:xfrm>
        </p:spPr>
        <p:txBody>
          <a:bodyPr>
            <a:normAutofit lnSpcReduction="10000"/>
          </a:bodyPr>
          <a:lstStyle/>
          <a:p>
            <a:r>
              <a:rPr lang="en-GB" dirty="0"/>
              <a:t>Bullying</a:t>
            </a:r>
          </a:p>
          <a:p>
            <a:r>
              <a:rPr lang="en-GB" dirty="0"/>
              <a:t>Pornography and sexual images</a:t>
            </a:r>
          </a:p>
          <a:p>
            <a:r>
              <a:rPr lang="en-GB" dirty="0"/>
              <a:t>Sexting</a:t>
            </a:r>
          </a:p>
          <a:p>
            <a:r>
              <a:rPr lang="en-GB" dirty="0"/>
              <a:t>Grooming</a:t>
            </a:r>
          </a:p>
          <a:p>
            <a:r>
              <a:rPr lang="en-GB" dirty="0"/>
              <a:t>Inappropriate video content</a:t>
            </a:r>
          </a:p>
          <a:p>
            <a:r>
              <a:rPr lang="en-GB" dirty="0"/>
              <a:t>Harmful user generated content (drugs, anorexia, suicide</a:t>
            </a:r>
            <a:r>
              <a:rPr lang="en-GB" dirty="0" smtClean="0"/>
              <a:t>)</a:t>
            </a:r>
            <a:endParaRPr lang="en-GB" dirty="0"/>
          </a:p>
          <a:p>
            <a:r>
              <a:rPr lang="en-GB" dirty="0"/>
              <a:t>Gambling</a:t>
            </a:r>
          </a:p>
          <a:p>
            <a:r>
              <a:rPr lang="en-GB" dirty="0"/>
              <a:t>Sharing or stealing of private information</a:t>
            </a:r>
          </a:p>
          <a:p>
            <a:r>
              <a:rPr lang="en-GB" dirty="0"/>
              <a:t>‘Friends’ they don’t </a:t>
            </a:r>
            <a:r>
              <a:rPr lang="en-GB" dirty="0" smtClean="0"/>
              <a:t>actually know</a:t>
            </a:r>
            <a:endParaRPr lang="en-GB" dirty="0"/>
          </a:p>
          <a:p>
            <a:endParaRPr lang="en-GB" b="1" dirty="0"/>
          </a:p>
        </p:txBody>
      </p:sp>
    </p:spTree>
    <p:extLst>
      <p:ext uri="{BB962C8B-B14F-4D97-AF65-F5344CB8AC3E}">
        <p14:creationId xmlns:p14="http://schemas.microsoft.com/office/powerpoint/2010/main" val="3829312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279525"/>
            <a:ext cx="10515600" cy="1325563"/>
          </a:xfrm>
        </p:spPr>
        <p:txBody>
          <a:bodyPr/>
          <a:lstStyle/>
          <a:p>
            <a:r>
              <a:rPr lang="en-GB" dirty="0" smtClean="0"/>
              <a:t>It’s a mine field!</a:t>
            </a:r>
            <a:endParaRPr lang="en-GB" dirty="0"/>
          </a:p>
        </p:txBody>
      </p:sp>
    </p:spTree>
    <p:extLst>
      <p:ext uri="{BB962C8B-B14F-4D97-AF65-F5344CB8AC3E}">
        <p14:creationId xmlns:p14="http://schemas.microsoft.com/office/powerpoint/2010/main" val="974423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7306" y="223236"/>
            <a:ext cx="10515600" cy="959177"/>
          </a:xfrm>
        </p:spPr>
        <p:txBody>
          <a:bodyPr>
            <a:normAutofit/>
          </a:bodyPr>
          <a:lstStyle/>
          <a:p>
            <a:r>
              <a:rPr lang="en-GB" dirty="0" smtClean="0"/>
              <a:t>Being </a:t>
            </a:r>
            <a:r>
              <a:rPr lang="en-GB" dirty="0"/>
              <a:t>a parent is a difficult job!</a:t>
            </a:r>
          </a:p>
        </p:txBody>
      </p:sp>
      <p:sp>
        <p:nvSpPr>
          <p:cNvPr id="3" name="Content Placeholder 2"/>
          <p:cNvSpPr>
            <a:spLocks noGrp="1"/>
          </p:cNvSpPr>
          <p:nvPr>
            <p:ph idx="1"/>
          </p:nvPr>
        </p:nvSpPr>
        <p:spPr>
          <a:xfrm>
            <a:off x="820271" y="1370001"/>
            <a:ext cx="10767384" cy="4351338"/>
          </a:xfrm>
        </p:spPr>
        <p:txBody>
          <a:bodyPr>
            <a:normAutofit/>
          </a:bodyPr>
          <a:lstStyle/>
          <a:p>
            <a:r>
              <a:rPr lang="en-GB" i="1" dirty="0">
                <a:solidFill>
                  <a:srgbClr val="000000"/>
                </a:solidFill>
              </a:rPr>
              <a:t>Do you supervise and monitor what your child is doing on the internet?</a:t>
            </a:r>
          </a:p>
          <a:p>
            <a:r>
              <a:rPr lang="en-GB" i="1" dirty="0">
                <a:solidFill>
                  <a:srgbClr val="000000"/>
                </a:solidFill>
              </a:rPr>
              <a:t>Do you know what sort of things your children like doing on the Internet ? </a:t>
            </a:r>
            <a:endParaRPr lang="en-GB" dirty="0">
              <a:solidFill>
                <a:srgbClr val="000000"/>
              </a:solidFill>
            </a:endParaRPr>
          </a:p>
          <a:p>
            <a:r>
              <a:rPr lang="en-GB" dirty="0">
                <a:solidFill>
                  <a:srgbClr val="000000"/>
                </a:solidFill>
              </a:rPr>
              <a:t> </a:t>
            </a:r>
            <a:r>
              <a:rPr lang="en-GB" i="1" dirty="0">
                <a:solidFill>
                  <a:srgbClr val="000000"/>
                </a:solidFill>
              </a:rPr>
              <a:t>Do you have concerns about your children</a:t>
            </a:r>
            <a:r>
              <a:rPr lang="ja-JP" altLang="en-GB" i="1" dirty="0">
                <a:solidFill>
                  <a:srgbClr val="000000"/>
                </a:solidFill>
              </a:rPr>
              <a:t>’</a:t>
            </a:r>
            <a:r>
              <a:rPr lang="en-GB" i="1" dirty="0">
                <a:solidFill>
                  <a:srgbClr val="000000"/>
                </a:solidFill>
              </a:rPr>
              <a:t>s use of the Internet ? </a:t>
            </a:r>
          </a:p>
          <a:p>
            <a:r>
              <a:rPr lang="en-GB" i="1" dirty="0">
                <a:solidFill>
                  <a:srgbClr val="000000"/>
                </a:solidFill>
              </a:rPr>
              <a:t>Do you discuss </a:t>
            </a:r>
            <a:r>
              <a:rPr lang="en-GB" i="1" dirty="0" smtClean="0">
                <a:solidFill>
                  <a:srgbClr val="000000"/>
                </a:solidFill>
              </a:rPr>
              <a:t>their </a:t>
            </a:r>
            <a:r>
              <a:rPr lang="en-GB" i="1" dirty="0">
                <a:solidFill>
                  <a:srgbClr val="000000"/>
                </a:solidFill>
              </a:rPr>
              <a:t>internet </a:t>
            </a:r>
            <a:r>
              <a:rPr lang="en-GB" i="1" dirty="0" smtClean="0">
                <a:solidFill>
                  <a:srgbClr val="000000"/>
                </a:solidFill>
              </a:rPr>
              <a:t>use with them?</a:t>
            </a:r>
            <a:endParaRPr lang="en-GB" i="1" dirty="0">
              <a:solidFill>
                <a:srgbClr val="000000"/>
              </a:solidFill>
            </a:endParaRPr>
          </a:p>
        </p:txBody>
      </p:sp>
    </p:spTree>
    <p:extLst>
      <p:ext uri="{BB962C8B-B14F-4D97-AF65-F5344CB8AC3E}">
        <p14:creationId xmlns:p14="http://schemas.microsoft.com/office/powerpoint/2010/main" val="40195788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a:xfrm>
            <a:off x="394138" y="-141888"/>
            <a:ext cx="10670576" cy="40482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mtClean="0">
                <a:latin typeface="Basic Sans SF" pitchFamily="2" charset="0"/>
              </a:rPr>
              <a:t>                  </a:t>
            </a:r>
            <a:endParaRPr lang="en-GB" dirty="0" smtClean="0">
              <a:latin typeface="Basic Sans SF" pitchFamily="2" charset="0"/>
            </a:endParaRPr>
          </a:p>
        </p:txBody>
      </p:sp>
      <p:grpSp>
        <p:nvGrpSpPr>
          <p:cNvPr id="7" name="Group 2115"/>
          <p:cNvGrpSpPr>
            <a:grpSpLocks/>
          </p:cNvGrpSpPr>
          <p:nvPr/>
        </p:nvGrpSpPr>
        <p:grpSpPr bwMode="auto">
          <a:xfrm>
            <a:off x="1089331" y="641009"/>
            <a:ext cx="2867235" cy="2568006"/>
            <a:chOff x="131" y="1022"/>
            <a:chExt cx="1542" cy="2022"/>
          </a:xfrm>
        </p:grpSpPr>
        <p:sp>
          <p:nvSpPr>
            <p:cNvPr id="8" name="Freeform 2065"/>
            <p:cNvSpPr>
              <a:spLocks/>
            </p:cNvSpPr>
            <p:nvPr/>
          </p:nvSpPr>
          <p:spPr bwMode="auto">
            <a:xfrm>
              <a:off x="483" y="2887"/>
              <a:ext cx="333" cy="157"/>
            </a:xfrm>
            <a:custGeom>
              <a:avLst/>
              <a:gdLst>
                <a:gd name="T0" fmla="*/ 1 w 667"/>
                <a:gd name="T1" fmla="*/ 1 h 313"/>
                <a:gd name="T2" fmla="*/ 1 w 667"/>
                <a:gd name="T3" fmla="*/ 1 h 313"/>
                <a:gd name="T4" fmla="*/ 1 w 667"/>
                <a:gd name="T5" fmla="*/ 1 h 313"/>
                <a:gd name="T6" fmla="*/ 1 w 667"/>
                <a:gd name="T7" fmla="*/ 1 h 313"/>
                <a:gd name="T8" fmla="*/ 1 w 667"/>
                <a:gd name="T9" fmla="*/ 1 h 313"/>
                <a:gd name="T10" fmla="*/ 1 w 667"/>
                <a:gd name="T11" fmla="*/ 1 h 313"/>
                <a:gd name="T12" fmla="*/ 1 w 667"/>
                <a:gd name="T13" fmla="*/ 1 h 313"/>
                <a:gd name="T14" fmla="*/ 1 w 667"/>
                <a:gd name="T15" fmla="*/ 1 h 313"/>
                <a:gd name="T16" fmla="*/ 1 w 667"/>
                <a:gd name="T17" fmla="*/ 1 h 313"/>
                <a:gd name="T18" fmla="*/ 1 w 667"/>
                <a:gd name="T19" fmla="*/ 1 h 313"/>
                <a:gd name="T20" fmla="*/ 1 w 667"/>
                <a:gd name="T21" fmla="*/ 1 h 313"/>
                <a:gd name="T22" fmla="*/ 1 w 667"/>
                <a:gd name="T23" fmla="*/ 1 h 313"/>
                <a:gd name="T24" fmla="*/ 1 w 667"/>
                <a:gd name="T25" fmla="*/ 1 h 313"/>
                <a:gd name="T26" fmla="*/ 1 w 667"/>
                <a:gd name="T27" fmla="*/ 1 h 313"/>
                <a:gd name="T28" fmla="*/ 1 w 667"/>
                <a:gd name="T29" fmla="*/ 1 h 313"/>
                <a:gd name="T30" fmla="*/ 1 w 667"/>
                <a:gd name="T31" fmla="*/ 1 h 313"/>
                <a:gd name="T32" fmla="*/ 1 w 667"/>
                <a:gd name="T33" fmla="*/ 1 h 313"/>
                <a:gd name="T34" fmla="*/ 1 w 667"/>
                <a:gd name="T35" fmla="*/ 1 h 313"/>
                <a:gd name="T36" fmla="*/ 0 w 667"/>
                <a:gd name="T37" fmla="*/ 1 h 313"/>
                <a:gd name="T38" fmla="*/ 0 w 667"/>
                <a:gd name="T39" fmla="*/ 1 h 313"/>
                <a:gd name="T40" fmla="*/ 0 w 667"/>
                <a:gd name="T41" fmla="*/ 1 h 313"/>
                <a:gd name="T42" fmla="*/ 0 w 667"/>
                <a:gd name="T43" fmla="*/ 1 h 313"/>
                <a:gd name="T44" fmla="*/ 0 w 667"/>
                <a:gd name="T45" fmla="*/ 1 h 313"/>
                <a:gd name="T46" fmla="*/ 0 w 667"/>
                <a:gd name="T47" fmla="*/ 1 h 313"/>
                <a:gd name="T48" fmla="*/ 0 w 667"/>
                <a:gd name="T49" fmla="*/ 1 h 313"/>
                <a:gd name="T50" fmla="*/ 0 w 667"/>
                <a:gd name="T51" fmla="*/ 1 h 313"/>
                <a:gd name="T52" fmla="*/ 0 w 667"/>
                <a:gd name="T53" fmla="*/ 1 h 313"/>
                <a:gd name="T54" fmla="*/ 0 w 667"/>
                <a:gd name="T55" fmla="*/ 1 h 313"/>
                <a:gd name="T56" fmla="*/ 0 w 667"/>
                <a:gd name="T57" fmla="*/ 1 h 313"/>
                <a:gd name="T58" fmla="*/ 0 w 667"/>
                <a:gd name="T59" fmla="*/ 0 h 313"/>
                <a:gd name="T60" fmla="*/ 0 w 667"/>
                <a:gd name="T61" fmla="*/ 2 h 313"/>
                <a:gd name="T62" fmla="*/ 2 w 667"/>
                <a:gd name="T63" fmla="*/ 2 h 313"/>
                <a:gd name="T64" fmla="*/ 2 w 667"/>
                <a:gd name="T65" fmla="*/ 2 h 313"/>
                <a:gd name="T66" fmla="*/ 2 w 667"/>
                <a:gd name="T67" fmla="*/ 2 h 313"/>
                <a:gd name="T68" fmla="*/ 2 w 667"/>
                <a:gd name="T69" fmla="*/ 2 h 313"/>
                <a:gd name="T70" fmla="*/ 2 w 667"/>
                <a:gd name="T71" fmla="*/ 2 h 313"/>
                <a:gd name="T72" fmla="*/ 2 w 667"/>
                <a:gd name="T73" fmla="*/ 1 h 313"/>
                <a:gd name="T74" fmla="*/ 2 w 667"/>
                <a:gd name="T75" fmla="*/ 1 h 313"/>
                <a:gd name="T76" fmla="*/ 2 w 667"/>
                <a:gd name="T77" fmla="*/ 1 h 313"/>
                <a:gd name="T78" fmla="*/ 2 w 667"/>
                <a:gd name="T79" fmla="*/ 1 h 313"/>
                <a:gd name="T80" fmla="*/ 2 w 667"/>
                <a:gd name="T81" fmla="*/ 1 h 313"/>
                <a:gd name="T82" fmla="*/ 2 w 667"/>
                <a:gd name="T83" fmla="*/ 1 h 313"/>
                <a:gd name="T84" fmla="*/ 1 w 667"/>
                <a:gd name="T85" fmla="*/ 1 h 313"/>
                <a:gd name="T86" fmla="*/ 1 w 667"/>
                <a:gd name="T87" fmla="*/ 1 h 313"/>
                <a:gd name="T88" fmla="*/ 1 w 667"/>
                <a:gd name="T89" fmla="*/ 1 h 313"/>
                <a:gd name="T90" fmla="*/ 1 w 667"/>
                <a:gd name="T91" fmla="*/ 1 h 313"/>
                <a:gd name="T92" fmla="*/ 1 w 667"/>
                <a:gd name="T93" fmla="*/ 1 h 313"/>
                <a:gd name="T94" fmla="*/ 1 w 667"/>
                <a:gd name="T95" fmla="*/ 1 h 313"/>
                <a:gd name="T96" fmla="*/ 1 w 667"/>
                <a:gd name="T97" fmla="*/ 1 h 313"/>
                <a:gd name="T98" fmla="*/ 1 w 667"/>
                <a:gd name="T99" fmla="*/ 1 h 313"/>
                <a:gd name="T100" fmla="*/ 1 w 667"/>
                <a:gd name="T101" fmla="*/ 1 h 313"/>
                <a:gd name="T102" fmla="*/ 1 w 667"/>
                <a:gd name="T103" fmla="*/ 1 h 313"/>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667"/>
                <a:gd name="T157" fmla="*/ 0 h 313"/>
                <a:gd name="T158" fmla="*/ 667 w 667"/>
                <a:gd name="T159" fmla="*/ 313 h 313"/>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667" h="313">
                  <a:moveTo>
                    <a:pt x="427" y="220"/>
                  </a:moveTo>
                  <a:lnTo>
                    <a:pt x="426" y="222"/>
                  </a:lnTo>
                  <a:lnTo>
                    <a:pt x="417" y="224"/>
                  </a:lnTo>
                  <a:lnTo>
                    <a:pt x="401" y="225"/>
                  </a:lnTo>
                  <a:lnTo>
                    <a:pt x="381" y="227"/>
                  </a:lnTo>
                  <a:lnTo>
                    <a:pt x="362" y="228"/>
                  </a:lnTo>
                  <a:lnTo>
                    <a:pt x="343" y="228"/>
                  </a:lnTo>
                  <a:lnTo>
                    <a:pt x="331" y="228"/>
                  </a:lnTo>
                  <a:lnTo>
                    <a:pt x="326" y="228"/>
                  </a:lnTo>
                  <a:lnTo>
                    <a:pt x="351" y="161"/>
                  </a:lnTo>
                  <a:lnTo>
                    <a:pt x="351" y="155"/>
                  </a:lnTo>
                  <a:lnTo>
                    <a:pt x="350" y="141"/>
                  </a:lnTo>
                  <a:lnTo>
                    <a:pt x="346" y="121"/>
                  </a:lnTo>
                  <a:lnTo>
                    <a:pt x="336" y="97"/>
                  </a:lnTo>
                  <a:lnTo>
                    <a:pt x="317" y="88"/>
                  </a:lnTo>
                  <a:lnTo>
                    <a:pt x="296" y="78"/>
                  </a:lnTo>
                  <a:lnTo>
                    <a:pt x="276" y="70"/>
                  </a:lnTo>
                  <a:lnTo>
                    <a:pt x="256" y="61"/>
                  </a:lnTo>
                  <a:lnTo>
                    <a:pt x="235" y="54"/>
                  </a:lnTo>
                  <a:lnTo>
                    <a:pt x="214" y="46"/>
                  </a:lnTo>
                  <a:lnTo>
                    <a:pt x="193" y="39"/>
                  </a:lnTo>
                  <a:lnTo>
                    <a:pt x="173" y="32"/>
                  </a:lnTo>
                  <a:lnTo>
                    <a:pt x="152" y="26"/>
                  </a:lnTo>
                  <a:lnTo>
                    <a:pt x="130" y="20"/>
                  </a:lnTo>
                  <a:lnTo>
                    <a:pt x="109" y="16"/>
                  </a:lnTo>
                  <a:lnTo>
                    <a:pt x="88" y="11"/>
                  </a:lnTo>
                  <a:lnTo>
                    <a:pt x="66" y="8"/>
                  </a:lnTo>
                  <a:lnTo>
                    <a:pt x="44" y="4"/>
                  </a:lnTo>
                  <a:lnTo>
                    <a:pt x="22" y="2"/>
                  </a:lnTo>
                  <a:lnTo>
                    <a:pt x="0" y="0"/>
                  </a:lnTo>
                  <a:lnTo>
                    <a:pt x="0" y="313"/>
                  </a:lnTo>
                  <a:lnTo>
                    <a:pt x="667" y="313"/>
                  </a:lnTo>
                  <a:lnTo>
                    <a:pt x="652" y="301"/>
                  </a:lnTo>
                  <a:lnTo>
                    <a:pt x="637" y="290"/>
                  </a:lnTo>
                  <a:lnTo>
                    <a:pt x="622" y="278"/>
                  </a:lnTo>
                  <a:lnTo>
                    <a:pt x="607" y="267"/>
                  </a:lnTo>
                  <a:lnTo>
                    <a:pt x="592" y="255"/>
                  </a:lnTo>
                  <a:lnTo>
                    <a:pt x="576" y="245"/>
                  </a:lnTo>
                  <a:lnTo>
                    <a:pt x="561" y="233"/>
                  </a:lnTo>
                  <a:lnTo>
                    <a:pt x="546" y="223"/>
                  </a:lnTo>
                  <a:lnTo>
                    <a:pt x="530" y="213"/>
                  </a:lnTo>
                  <a:lnTo>
                    <a:pt x="515" y="201"/>
                  </a:lnTo>
                  <a:lnTo>
                    <a:pt x="500" y="192"/>
                  </a:lnTo>
                  <a:lnTo>
                    <a:pt x="484" y="182"/>
                  </a:lnTo>
                  <a:lnTo>
                    <a:pt x="468" y="171"/>
                  </a:lnTo>
                  <a:lnTo>
                    <a:pt x="453" y="161"/>
                  </a:lnTo>
                  <a:lnTo>
                    <a:pt x="437" y="152"/>
                  </a:lnTo>
                  <a:lnTo>
                    <a:pt x="420" y="142"/>
                  </a:lnTo>
                  <a:lnTo>
                    <a:pt x="420" y="169"/>
                  </a:lnTo>
                  <a:lnTo>
                    <a:pt x="420" y="193"/>
                  </a:lnTo>
                  <a:lnTo>
                    <a:pt x="423" y="210"/>
                  </a:lnTo>
                  <a:lnTo>
                    <a:pt x="427" y="2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latin typeface="Basic Sans SF" pitchFamily="2" charset="0"/>
              </a:endParaRPr>
            </a:p>
          </p:txBody>
        </p:sp>
        <p:grpSp>
          <p:nvGrpSpPr>
            <p:cNvPr id="9" name="Group 2112"/>
            <p:cNvGrpSpPr>
              <a:grpSpLocks/>
            </p:cNvGrpSpPr>
            <p:nvPr/>
          </p:nvGrpSpPr>
          <p:grpSpPr bwMode="auto">
            <a:xfrm>
              <a:off x="131" y="1022"/>
              <a:ext cx="1542" cy="2022"/>
              <a:chOff x="131" y="1022"/>
              <a:chExt cx="1542" cy="2022"/>
            </a:xfrm>
          </p:grpSpPr>
          <p:sp>
            <p:nvSpPr>
              <p:cNvPr id="10" name="Rectangle 2063"/>
              <p:cNvSpPr>
                <a:spLocks noChangeArrowheads="1"/>
              </p:cNvSpPr>
              <p:nvPr/>
            </p:nvSpPr>
            <p:spPr bwMode="auto">
              <a:xfrm>
                <a:off x="131" y="1022"/>
                <a:ext cx="1542" cy="8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b"/>
              <a:lstStyle/>
              <a:p>
                <a:pPr algn="ctr">
                  <a:lnSpc>
                    <a:spcPct val="85000"/>
                  </a:lnSpc>
                  <a:buClr>
                    <a:srgbClr val="F78C3B"/>
                  </a:buClr>
                  <a:buFont typeface="Wingdings" charset="0"/>
                  <a:buNone/>
                  <a:tabLst>
                    <a:tab pos="334963" algn="l"/>
                  </a:tabLst>
                </a:pPr>
                <a:r>
                  <a:rPr lang="en-GB" sz="2400" b="1" dirty="0">
                    <a:latin typeface="Basic Sans SF" pitchFamily="2" charset="0"/>
                  </a:rPr>
                  <a:t>IN SCHOOL </a:t>
                </a:r>
              </a:p>
              <a:p>
                <a:pPr algn="ctr">
                  <a:lnSpc>
                    <a:spcPct val="85000"/>
                  </a:lnSpc>
                  <a:buClr>
                    <a:srgbClr val="F78C3B"/>
                  </a:buClr>
                  <a:buFont typeface="Wingdings" charset="0"/>
                  <a:buNone/>
                  <a:tabLst>
                    <a:tab pos="334963" algn="l"/>
                  </a:tabLst>
                </a:pPr>
                <a:endParaRPr lang="en-GB" sz="2400" b="1" dirty="0">
                  <a:latin typeface="Basic Sans SF" pitchFamily="2" charset="0"/>
                </a:endParaRPr>
              </a:p>
              <a:p>
                <a:pPr algn="ctr">
                  <a:lnSpc>
                    <a:spcPct val="85000"/>
                  </a:lnSpc>
                  <a:buClr>
                    <a:srgbClr val="F78C3B"/>
                  </a:buClr>
                  <a:buFont typeface="Wingdings" charset="0"/>
                  <a:buNone/>
                  <a:tabLst>
                    <a:tab pos="334963" algn="l"/>
                  </a:tabLst>
                </a:pPr>
                <a:r>
                  <a:rPr lang="en-GB" sz="2000" dirty="0">
                    <a:latin typeface="Basic Sans SF" pitchFamily="2" charset="0"/>
                  </a:rPr>
                  <a:t>Supervised, filtered &amp; monitored</a:t>
                </a:r>
                <a:r>
                  <a:rPr lang="en-GB" sz="2400" b="1" dirty="0">
                    <a:latin typeface="Basic Sans SF" pitchFamily="2" charset="0"/>
                  </a:rPr>
                  <a:t>     </a:t>
                </a:r>
                <a:endParaRPr lang="en-GB" sz="4000" b="1" dirty="0">
                  <a:latin typeface="Basic Sans SF" pitchFamily="2" charset="0"/>
                </a:endParaRPr>
              </a:p>
            </p:txBody>
          </p:sp>
          <p:grpSp>
            <p:nvGrpSpPr>
              <p:cNvPr id="11" name="Group 2067"/>
              <p:cNvGrpSpPr>
                <a:grpSpLocks/>
              </p:cNvGrpSpPr>
              <p:nvPr/>
            </p:nvGrpSpPr>
            <p:grpSpPr bwMode="auto">
              <a:xfrm>
                <a:off x="483" y="2024"/>
                <a:ext cx="1146" cy="1020"/>
                <a:chOff x="528" y="2160"/>
                <a:chExt cx="1146" cy="1020"/>
              </a:xfrm>
            </p:grpSpPr>
            <p:sp>
              <p:nvSpPr>
                <p:cNvPr id="12" name="Freeform 2068"/>
                <p:cNvSpPr>
                  <a:spLocks/>
                </p:cNvSpPr>
                <p:nvPr/>
              </p:nvSpPr>
              <p:spPr bwMode="auto">
                <a:xfrm>
                  <a:off x="947" y="2476"/>
                  <a:ext cx="277" cy="268"/>
                </a:xfrm>
                <a:custGeom>
                  <a:avLst/>
                  <a:gdLst>
                    <a:gd name="T0" fmla="*/ 1 w 553"/>
                    <a:gd name="T1" fmla="*/ 2 h 536"/>
                    <a:gd name="T2" fmla="*/ 1 w 553"/>
                    <a:gd name="T3" fmla="*/ 2 h 536"/>
                    <a:gd name="T4" fmla="*/ 1 w 553"/>
                    <a:gd name="T5" fmla="*/ 2 h 536"/>
                    <a:gd name="T6" fmla="*/ 1 w 553"/>
                    <a:gd name="T7" fmla="*/ 2 h 536"/>
                    <a:gd name="T8" fmla="*/ 1 w 553"/>
                    <a:gd name="T9" fmla="*/ 2 h 536"/>
                    <a:gd name="T10" fmla="*/ 1 w 553"/>
                    <a:gd name="T11" fmla="*/ 2 h 536"/>
                    <a:gd name="T12" fmla="*/ 1 w 553"/>
                    <a:gd name="T13" fmla="*/ 2 h 536"/>
                    <a:gd name="T14" fmla="*/ 1 w 553"/>
                    <a:gd name="T15" fmla="*/ 2 h 536"/>
                    <a:gd name="T16" fmla="*/ 2 w 553"/>
                    <a:gd name="T17" fmla="*/ 2 h 536"/>
                    <a:gd name="T18" fmla="*/ 2 w 553"/>
                    <a:gd name="T19" fmla="*/ 2 h 536"/>
                    <a:gd name="T20" fmla="*/ 2 w 553"/>
                    <a:gd name="T21" fmla="*/ 3 h 536"/>
                    <a:gd name="T22" fmla="*/ 2 w 553"/>
                    <a:gd name="T23" fmla="*/ 2 h 536"/>
                    <a:gd name="T24" fmla="*/ 2 w 553"/>
                    <a:gd name="T25" fmla="*/ 2 h 536"/>
                    <a:gd name="T26" fmla="*/ 2 w 553"/>
                    <a:gd name="T27" fmla="*/ 3 h 536"/>
                    <a:gd name="T28" fmla="*/ 2 w 553"/>
                    <a:gd name="T29" fmla="*/ 3 h 536"/>
                    <a:gd name="T30" fmla="*/ 2 w 553"/>
                    <a:gd name="T31" fmla="*/ 2 h 536"/>
                    <a:gd name="T32" fmla="*/ 2 w 553"/>
                    <a:gd name="T33" fmla="*/ 2 h 536"/>
                    <a:gd name="T34" fmla="*/ 2 w 553"/>
                    <a:gd name="T35" fmla="*/ 2 h 536"/>
                    <a:gd name="T36" fmla="*/ 2 w 553"/>
                    <a:gd name="T37" fmla="*/ 2 h 536"/>
                    <a:gd name="T38" fmla="*/ 2 w 553"/>
                    <a:gd name="T39" fmla="*/ 2 h 536"/>
                    <a:gd name="T40" fmla="*/ 2 w 553"/>
                    <a:gd name="T41" fmla="*/ 2 h 536"/>
                    <a:gd name="T42" fmla="*/ 2 w 553"/>
                    <a:gd name="T43" fmla="*/ 2 h 536"/>
                    <a:gd name="T44" fmla="*/ 2 w 553"/>
                    <a:gd name="T45" fmla="*/ 2 h 536"/>
                    <a:gd name="T46" fmla="*/ 2 w 553"/>
                    <a:gd name="T47" fmla="*/ 2 h 536"/>
                    <a:gd name="T48" fmla="*/ 2 w 553"/>
                    <a:gd name="T49" fmla="*/ 2 h 536"/>
                    <a:gd name="T50" fmla="*/ 2 w 553"/>
                    <a:gd name="T51" fmla="*/ 2 h 536"/>
                    <a:gd name="T52" fmla="*/ 2 w 553"/>
                    <a:gd name="T53" fmla="*/ 2 h 536"/>
                    <a:gd name="T54" fmla="*/ 3 w 553"/>
                    <a:gd name="T55" fmla="*/ 1 h 536"/>
                    <a:gd name="T56" fmla="*/ 3 w 553"/>
                    <a:gd name="T57" fmla="*/ 1 h 536"/>
                    <a:gd name="T58" fmla="*/ 3 w 553"/>
                    <a:gd name="T59" fmla="*/ 1 h 536"/>
                    <a:gd name="T60" fmla="*/ 2 w 553"/>
                    <a:gd name="T61" fmla="*/ 1 h 536"/>
                    <a:gd name="T62" fmla="*/ 2 w 553"/>
                    <a:gd name="T63" fmla="*/ 1 h 536"/>
                    <a:gd name="T64" fmla="*/ 2 w 553"/>
                    <a:gd name="T65" fmla="*/ 1 h 536"/>
                    <a:gd name="T66" fmla="*/ 2 w 553"/>
                    <a:gd name="T67" fmla="*/ 1 h 536"/>
                    <a:gd name="T68" fmla="*/ 1 w 553"/>
                    <a:gd name="T69" fmla="*/ 1 h 536"/>
                    <a:gd name="T70" fmla="*/ 1 w 553"/>
                    <a:gd name="T71" fmla="*/ 1 h 536"/>
                    <a:gd name="T72" fmla="*/ 1 w 553"/>
                    <a:gd name="T73" fmla="*/ 1 h 536"/>
                    <a:gd name="T74" fmla="*/ 1 w 553"/>
                    <a:gd name="T75" fmla="*/ 1 h 536"/>
                    <a:gd name="T76" fmla="*/ 1 w 553"/>
                    <a:gd name="T77" fmla="*/ 1 h 536"/>
                    <a:gd name="T78" fmla="*/ 1 w 553"/>
                    <a:gd name="T79" fmla="*/ 1 h 536"/>
                    <a:gd name="T80" fmla="*/ 1 w 553"/>
                    <a:gd name="T81" fmla="*/ 2 h 536"/>
                    <a:gd name="T82" fmla="*/ 1 w 553"/>
                    <a:gd name="T83" fmla="*/ 2 h 536"/>
                    <a:gd name="T84" fmla="*/ 1 w 553"/>
                    <a:gd name="T85" fmla="*/ 2 h 536"/>
                    <a:gd name="T86" fmla="*/ 1 w 553"/>
                    <a:gd name="T87" fmla="*/ 2 h 536"/>
                    <a:gd name="T88" fmla="*/ 1 w 553"/>
                    <a:gd name="T89" fmla="*/ 2 h 536"/>
                    <a:gd name="T90" fmla="*/ 1 w 553"/>
                    <a:gd name="T91" fmla="*/ 2 h 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553"/>
                    <a:gd name="T139" fmla="*/ 0 h 536"/>
                    <a:gd name="T140" fmla="*/ 553 w 553"/>
                    <a:gd name="T141" fmla="*/ 536 h 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553" h="536">
                      <a:moveTo>
                        <a:pt x="75" y="344"/>
                      </a:moveTo>
                      <a:lnTo>
                        <a:pt x="83" y="347"/>
                      </a:lnTo>
                      <a:lnTo>
                        <a:pt x="91" y="349"/>
                      </a:lnTo>
                      <a:lnTo>
                        <a:pt x="100" y="349"/>
                      </a:lnTo>
                      <a:lnTo>
                        <a:pt x="108" y="350"/>
                      </a:lnTo>
                      <a:lnTo>
                        <a:pt x="113" y="350"/>
                      </a:lnTo>
                      <a:lnTo>
                        <a:pt x="118" y="349"/>
                      </a:lnTo>
                      <a:lnTo>
                        <a:pt x="121" y="349"/>
                      </a:lnTo>
                      <a:lnTo>
                        <a:pt x="123" y="349"/>
                      </a:lnTo>
                      <a:lnTo>
                        <a:pt x="121" y="351"/>
                      </a:lnTo>
                      <a:lnTo>
                        <a:pt x="120" y="356"/>
                      </a:lnTo>
                      <a:lnTo>
                        <a:pt x="117" y="364"/>
                      </a:lnTo>
                      <a:lnTo>
                        <a:pt x="113" y="373"/>
                      </a:lnTo>
                      <a:lnTo>
                        <a:pt x="118" y="375"/>
                      </a:lnTo>
                      <a:lnTo>
                        <a:pt x="121" y="378"/>
                      </a:lnTo>
                      <a:lnTo>
                        <a:pt x="125" y="380"/>
                      </a:lnTo>
                      <a:lnTo>
                        <a:pt x="128" y="382"/>
                      </a:lnTo>
                      <a:lnTo>
                        <a:pt x="142" y="393"/>
                      </a:lnTo>
                      <a:lnTo>
                        <a:pt x="156" y="402"/>
                      </a:lnTo>
                      <a:lnTo>
                        <a:pt x="170" y="412"/>
                      </a:lnTo>
                      <a:lnTo>
                        <a:pt x="182" y="422"/>
                      </a:lnTo>
                      <a:lnTo>
                        <a:pt x="196" y="432"/>
                      </a:lnTo>
                      <a:lnTo>
                        <a:pt x="209" y="441"/>
                      </a:lnTo>
                      <a:lnTo>
                        <a:pt x="223" y="452"/>
                      </a:lnTo>
                      <a:lnTo>
                        <a:pt x="235" y="461"/>
                      </a:lnTo>
                      <a:lnTo>
                        <a:pt x="248" y="470"/>
                      </a:lnTo>
                      <a:lnTo>
                        <a:pt x="262" y="480"/>
                      </a:lnTo>
                      <a:lnTo>
                        <a:pt x="275" y="490"/>
                      </a:lnTo>
                      <a:lnTo>
                        <a:pt x="288" y="499"/>
                      </a:lnTo>
                      <a:lnTo>
                        <a:pt x="301" y="508"/>
                      </a:lnTo>
                      <a:lnTo>
                        <a:pt x="314" y="517"/>
                      </a:lnTo>
                      <a:lnTo>
                        <a:pt x="328" y="526"/>
                      </a:lnTo>
                      <a:lnTo>
                        <a:pt x="340" y="536"/>
                      </a:lnTo>
                      <a:lnTo>
                        <a:pt x="338" y="524"/>
                      </a:lnTo>
                      <a:lnTo>
                        <a:pt x="336" y="515"/>
                      </a:lnTo>
                      <a:lnTo>
                        <a:pt x="334" y="507"/>
                      </a:lnTo>
                      <a:lnTo>
                        <a:pt x="333" y="505"/>
                      </a:lnTo>
                      <a:lnTo>
                        <a:pt x="334" y="506"/>
                      </a:lnTo>
                      <a:lnTo>
                        <a:pt x="339" y="508"/>
                      </a:lnTo>
                      <a:lnTo>
                        <a:pt x="346" y="511"/>
                      </a:lnTo>
                      <a:lnTo>
                        <a:pt x="354" y="515"/>
                      </a:lnTo>
                      <a:lnTo>
                        <a:pt x="362" y="520"/>
                      </a:lnTo>
                      <a:lnTo>
                        <a:pt x="370" y="523"/>
                      </a:lnTo>
                      <a:lnTo>
                        <a:pt x="378" y="525"/>
                      </a:lnTo>
                      <a:lnTo>
                        <a:pt x="384" y="526"/>
                      </a:lnTo>
                      <a:lnTo>
                        <a:pt x="394" y="522"/>
                      </a:lnTo>
                      <a:lnTo>
                        <a:pt x="404" y="513"/>
                      </a:lnTo>
                      <a:lnTo>
                        <a:pt x="411" y="500"/>
                      </a:lnTo>
                      <a:lnTo>
                        <a:pt x="414" y="488"/>
                      </a:lnTo>
                      <a:lnTo>
                        <a:pt x="417" y="480"/>
                      </a:lnTo>
                      <a:lnTo>
                        <a:pt x="424" y="476"/>
                      </a:lnTo>
                      <a:lnTo>
                        <a:pt x="431" y="471"/>
                      </a:lnTo>
                      <a:lnTo>
                        <a:pt x="435" y="463"/>
                      </a:lnTo>
                      <a:lnTo>
                        <a:pt x="435" y="455"/>
                      </a:lnTo>
                      <a:lnTo>
                        <a:pt x="434" y="449"/>
                      </a:lnTo>
                      <a:lnTo>
                        <a:pt x="431" y="447"/>
                      </a:lnTo>
                      <a:lnTo>
                        <a:pt x="431" y="446"/>
                      </a:lnTo>
                      <a:lnTo>
                        <a:pt x="452" y="441"/>
                      </a:lnTo>
                      <a:lnTo>
                        <a:pt x="452" y="408"/>
                      </a:lnTo>
                      <a:lnTo>
                        <a:pt x="453" y="408"/>
                      </a:lnTo>
                      <a:lnTo>
                        <a:pt x="457" y="408"/>
                      </a:lnTo>
                      <a:lnTo>
                        <a:pt x="462" y="408"/>
                      </a:lnTo>
                      <a:lnTo>
                        <a:pt x="468" y="407"/>
                      </a:lnTo>
                      <a:lnTo>
                        <a:pt x="475" y="407"/>
                      </a:lnTo>
                      <a:lnTo>
                        <a:pt x="483" y="405"/>
                      </a:lnTo>
                      <a:lnTo>
                        <a:pt x="489" y="404"/>
                      </a:lnTo>
                      <a:lnTo>
                        <a:pt x="495" y="403"/>
                      </a:lnTo>
                      <a:lnTo>
                        <a:pt x="500" y="399"/>
                      </a:lnTo>
                      <a:lnTo>
                        <a:pt x="501" y="393"/>
                      </a:lnTo>
                      <a:lnTo>
                        <a:pt x="500" y="388"/>
                      </a:lnTo>
                      <a:lnTo>
                        <a:pt x="499" y="386"/>
                      </a:lnTo>
                      <a:lnTo>
                        <a:pt x="495" y="378"/>
                      </a:lnTo>
                      <a:lnTo>
                        <a:pt x="485" y="357"/>
                      </a:lnTo>
                      <a:lnTo>
                        <a:pt x="478" y="333"/>
                      </a:lnTo>
                      <a:lnTo>
                        <a:pt x="482" y="311"/>
                      </a:lnTo>
                      <a:lnTo>
                        <a:pt x="489" y="303"/>
                      </a:lnTo>
                      <a:lnTo>
                        <a:pt x="497" y="296"/>
                      </a:lnTo>
                      <a:lnTo>
                        <a:pt x="504" y="291"/>
                      </a:lnTo>
                      <a:lnTo>
                        <a:pt x="507" y="289"/>
                      </a:lnTo>
                      <a:lnTo>
                        <a:pt x="508" y="292"/>
                      </a:lnTo>
                      <a:lnTo>
                        <a:pt x="512" y="299"/>
                      </a:lnTo>
                      <a:lnTo>
                        <a:pt x="520" y="304"/>
                      </a:lnTo>
                      <a:lnTo>
                        <a:pt x="533" y="298"/>
                      </a:lnTo>
                      <a:lnTo>
                        <a:pt x="545" y="276"/>
                      </a:lnTo>
                      <a:lnTo>
                        <a:pt x="552" y="242"/>
                      </a:lnTo>
                      <a:lnTo>
                        <a:pt x="553" y="205"/>
                      </a:lnTo>
                      <a:lnTo>
                        <a:pt x="550" y="175"/>
                      </a:lnTo>
                      <a:lnTo>
                        <a:pt x="545" y="162"/>
                      </a:lnTo>
                      <a:lnTo>
                        <a:pt x="538" y="146"/>
                      </a:lnTo>
                      <a:lnTo>
                        <a:pt x="530" y="128"/>
                      </a:lnTo>
                      <a:lnTo>
                        <a:pt x="519" y="108"/>
                      </a:lnTo>
                      <a:lnTo>
                        <a:pt x="504" y="88"/>
                      </a:lnTo>
                      <a:lnTo>
                        <a:pt x="485" y="68"/>
                      </a:lnTo>
                      <a:lnTo>
                        <a:pt x="465" y="49"/>
                      </a:lnTo>
                      <a:lnTo>
                        <a:pt x="439" y="32"/>
                      </a:lnTo>
                      <a:lnTo>
                        <a:pt x="412" y="18"/>
                      </a:lnTo>
                      <a:lnTo>
                        <a:pt x="382" y="9"/>
                      </a:lnTo>
                      <a:lnTo>
                        <a:pt x="353" y="4"/>
                      </a:lnTo>
                      <a:lnTo>
                        <a:pt x="326" y="1"/>
                      </a:lnTo>
                      <a:lnTo>
                        <a:pt x="302" y="0"/>
                      </a:lnTo>
                      <a:lnTo>
                        <a:pt x="284" y="1"/>
                      </a:lnTo>
                      <a:lnTo>
                        <a:pt x="271" y="2"/>
                      </a:lnTo>
                      <a:lnTo>
                        <a:pt x="267" y="2"/>
                      </a:lnTo>
                      <a:lnTo>
                        <a:pt x="226" y="14"/>
                      </a:lnTo>
                      <a:lnTo>
                        <a:pt x="193" y="39"/>
                      </a:lnTo>
                      <a:lnTo>
                        <a:pt x="165" y="72"/>
                      </a:lnTo>
                      <a:lnTo>
                        <a:pt x="143" y="110"/>
                      </a:lnTo>
                      <a:lnTo>
                        <a:pt x="126" y="147"/>
                      </a:lnTo>
                      <a:lnTo>
                        <a:pt x="113" y="180"/>
                      </a:lnTo>
                      <a:lnTo>
                        <a:pt x="103" y="201"/>
                      </a:lnTo>
                      <a:lnTo>
                        <a:pt x="97" y="208"/>
                      </a:lnTo>
                      <a:lnTo>
                        <a:pt x="82" y="206"/>
                      </a:lnTo>
                      <a:lnTo>
                        <a:pt x="71" y="208"/>
                      </a:lnTo>
                      <a:lnTo>
                        <a:pt x="62" y="215"/>
                      </a:lnTo>
                      <a:lnTo>
                        <a:pt x="55" y="224"/>
                      </a:lnTo>
                      <a:lnTo>
                        <a:pt x="51" y="234"/>
                      </a:lnTo>
                      <a:lnTo>
                        <a:pt x="48" y="242"/>
                      </a:lnTo>
                      <a:lnTo>
                        <a:pt x="47" y="249"/>
                      </a:lnTo>
                      <a:lnTo>
                        <a:pt x="47" y="251"/>
                      </a:lnTo>
                      <a:lnTo>
                        <a:pt x="42" y="284"/>
                      </a:lnTo>
                      <a:lnTo>
                        <a:pt x="42" y="286"/>
                      </a:lnTo>
                      <a:lnTo>
                        <a:pt x="40" y="289"/>
                      </a:lnTo>
                      <a:lnTo>
                        <a:pt x="33" y="294"/>
                      </a:lnTo>
                      <a:lnTo>
                        <a:pt x="21" y="298"/>
                      </a:lnTo>
                      <a:lnTo>
                        <a:pt x="17" y="299"/>
                      </a:lnTo>
                      <a:lnTo>
                        <a:pt x="12" y="301"/>
                      </a:lnTo>
                      <a:lnTo>
                        <a:pt x="6" y="304"/>
                      </a:lnTo>
                      <a:lnTo>
                        <a:pt x="0" y="307"/>
                      </a:lnTo>
                      <a:lnTo>
                        <a:pt x="11" y="312"/>
                      </a:lnTo>
                      <a:lnTo>
                        <a:pt x="20" y="317"/>
                      </a:lnTo>
                      <a:lnTo>
                        <a:pt x="29" y="322"/>
                      </a:lnTo>
                      <a:lnTo>
                        <a:pt x="38" y="327"/>
                      </a:lnTo>
                      <a:lnTo>
                        <a:pt x="48" y="333"/>
                      </a:lnTo>
                      <a:lnTo>
                        <a:pt x="57" y="337"/>
                      </a:lnTo>
                      <a:lnTo>
                        <a:pt x="66" y="343"/>
                      </a:lnTo>
                      <a:lnTo>
                        <a:pt x="75" y="349"/>
                      </a:lnTo>
                      <a:lnTo>
                        <a:pt x="75" y="347"/>
                      </a:lnTo>
                      <a:lnTo>
                        <a:pt x="75" y="346"/>
                      </a:lnTo>
                      <a:lnTo>
                        <a:pt x="75" y="34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latin typeface="Basic Sans SF" pitchFamily="2" charset="0"/>
                  </a:endParaRPr>
                </a:p>
              </p:txBody>
            </p:sp>
            <p:sp>
              <p:nvSpPr>
                <p:cNvPr id="13" name="Freeform 2069"/>
                <p:cNvSpPr>
                  <a:spLocks/>
                </p:cNvSpPr>
                <p:nvPr/>
              </p:nvSpPr>
              <p:spPr bwMode="auto">
                <a:xfrm>
                  <a:off x="528" y="2160"/>
                  <a:ext cx="860" cy="1020"/>
                </a:xfrm>
                <a:custGeom>
                  <a:avLst/>
                  <a:gdLst>
                    <a:gd name="T0" fmla="*/ 5 w 1721"/>
                    <a:gd name="T1" fmla="*/ 8 h 2040"/>
                    <a:gd name="T2" fmla="*/ 5 w 1721"/>
                    <a:gd name="T3" fmla="*/ 7 h 2040"/>
                    <a:gd name="T4" fmla="*/ 5 w 1721"/>
                    <a:gd name="T5" fmla="*/ 7 h 2040"/>
                    <a:gd name="T6" fmla="*/ 5 w 1721"/>
                    <a:gd name="T7" fmla="*/ 7 h 2040"/>
                    <a:gd name="T8" fmla="*/ 5 w 1721"/>
                    <a:gd name="T9" fmla="*/ 7 h 2040"/>
                    <a:gd name="T10" fmla="*/ 5 w 1721"/>
                    <a:gd name="T11" fmla="*/ 7 h 2040"/>
                    <a:gd name="T12" fmla="*/ 6 w 1721"/>
                    <a:gd name="T13" fmla="*/ 7 h 2040"/>
                    <a:gd name="T14" fmla="*/ 6 w 1721"/>
                    <a:gd name="T15" fmla="*/ 7 h 2040"/>
                    <a:gd name="T16" fmla="*/ 5 w 1721"/>
                    <a:gd name="T17" fmla="*/ 7 h 2040"/>
                    <a:gd name="T18" fmla="*/ 5 w 1721"/>
                    <a:gd name="T19" fmla="*/ 7 h 2040"/>
                    <a:gd name="T20" fmla="*/ 5 w 1721"/>
                    <a:gd name="T21" fmla="*/ 7 h 2040"/>
                    <a:gd name="T22" fmla="*/ 4 w 1721"/>
                    <a:gd name="T23" fmla="*/ 7 h 2040"/>
                    <a:gd name="T24" fmla="*/ 4 w 1721"/>
                    <a:gd name="T25" fmla="*/ 6 h 2040"/>
                    <a:gd name="T26" fmla="*/ 4 w 1721"/>
                    <a:gd name="T27" fmla="*/ 5 h 2040"/>
                    <a:gd name="T28" fmla="*/ 4 w 1721"/>
                    <a:gd name="T29" fmla="*/ 5 h 2040"/>
                    <a:gd name="T30" fmla="*/ 3 w 1721"/>
                    <a:gd name="T31" fmla="*/ 5 h 2040"/>
                    <a:gd name="T32" fmla="*/ 3 w 1721"/>
                    <a:gd name="T33" fmla="*/ 4 h 2040"/>
                    <a:gd name="T34" fmla="*/ 3 w 1721"/>
                    <a:gd name="T35" fmla="*/ 5 h 2040"/>
                    <a:gd name="T36" fmla="*/ 3 w 1721"/>
                    <a:gd name="T37" fmla="*/ 4 h 2040"/>
                    <a:gd name="T38" fmla="*/ 3 w 1721"/>
                    <a:gd name="T39" fmla="*/ 4 h 2040"/>
                    <a:gd name="T40" fmla="*/ 2 w 1721"/>
                    <a:gd name="T41" fmla="*/ 5 h 2040"/>
                    <a:gd name="T42" fmla="*/ 2 w 1721"/>
                    <a:gd name="T43" fmla="*/ 5 h 2040"/>
                    <a:gd name="T44" fmla="*/ 3 w 1721"/>
                    <a:gd name="T45" fmla="*/ 5 h 2040"/>
                    <a:gd name="T46" fmla="*/ 2 w 1721"/>
                    <a:gd name="T47" fmla="*/ 5 h 2040"/>
                    <a:gd name="T48" fmla="*/ 2 w 1721"/>
                    <a:gd name="T49" fmla="*/ 6 h 2040"/>
                    <a:gd name="T50" fmla="*/ 2 w 1721"/>
                    <a:gd name="T51" fmla="*/ 7 h 2040"/>
                    <a:gd name="T52" fmla="*/ 2 w 1721"/>
                    <a:gd name="T53" fmla="*/ 6 h 2040"/>
                    <a:gd name="T54" fmla="*/ 2 w 1721"/>
                    <a:gd name="T55" fmla="*/ 5 h 2040"/>
                    <a:gd name="T56" fmla="*/ 2 w 1721"/>
                    <a:gd name="T57" fmla="*/ 5 h 2040"/>
                    <a:gd name="T58" fmla="*/ 2 w 1721"/>
                    <a:gd name="T59" fmla="*/ 4 h 2040"/>
                    <a:gd name="T60" fmla="*/ 2 w 1721"/>
                    <a:gd name="T61" fmla="*/ 3 h 2040"/>
                    <a:gd name="T62" fmla="*/ 2 w 1721"/>
                    <a:gd name="T63" fmla="*/ 3 h 2040"/>
                    <a:gd name="T64" fmla="*/ 2 w 1721"/>
                    <a:gd name="T65" fmla="*/ 3 h 2040"/>
                    <a:gd name="T66" fmla="*/ 3 w 1721"/>
                    <a:gd name="T67" fmla="*/ 3 h 2040"/>
                    <a:gd name="T68" fmla="*/ 3 w 1721"/>
                    <a:gd name="T69" fmla="*/ 2 h 2040"/>
                    <a:gd name="T70" fmla="*/ 3 w 1721"/>
                    <a:gd name="T71" fmla="*/ 2 h 2040"/>
                    <a:gd name="T72" fmla="*/ 3 w 1721"/>
                    <a:gd name="T73" fmla="*/ 2 h 2040"/>
                    <a:gd name="T74" fmla="*/ 3 w 1721"/>
                    <a:gd name="T75" fmla="*/ 2 h 2040"/>
                    <a:gd name="T76" fmla="*/ 3 w 1721"/>
                    <a:gd name="T77" fmla="*/ 1 h 2040"/>
                    <a:gd name="T78" fmla="*/ 3 w 1721"/>
                    <a:gd name="T79" fmla="*/ 1 h 2040"/>
                    <a:gd name="T80" fmla="*/ 3 w 1721"/>
                    <a:gd name="T81" fmla="*/ 1 h 2040"/>
                    <a:gd name="T82" fmla="*/ 2 w 1721"/>
                    <a:gd name="T83" fmla="*/ 1 h 2040"/>
                    <a:gd name="T84" fmla="*/ 2 w 1721"/>
                    <a:gd name="T85" fmla="*/ 1 h 2040"/>
                    <a:gd name="T86" fmla="*/ 1 w 1721"/>
                    <a:gd name="T87" fmla="*/ 1 h 2040"/>
                    <a:gd name="T88" fmla="*/ 1 w 1721"/>
                    <a:gd name="T89" fmla="*/ 2 h 2040"/>
                    <a:gd name="T90" fmla="*/ 1 w 1721"/>
                    <a:gd name="T91" fmla="*/ 2 h 2040"/>
                    <a:gd name="T92" fmla="*/ 1 w 1721"/>
                    <a:gd name="T93" fmla="*/ 2 h 2040"/>
                    <a:gd name="T94" fmla="*/ 1 w 1721"/>
                    <a:gd name="T95" fmla="*/ 2 h 2040"/>
                    <a:gd name="T96" fmla="*/ 0 w 1721"/>
                    <a:gd name="T97" fmla="*/ 2 h 2040"/>
                    <a:gd name="T98" fmla="*/ 0 w 1721"/>
                    <a:gd name="T99" fmla="*/ 3 h 2040"/>
                    <a:gd name="T100" fmla="*/ 0 w 1721"/>
                    <a:gd name="T101" fmla="*/ 7 h 2040"/>
                    <a:gd name="T102" fmla="*/ 1 w 1721"/>
                    <a:gd name="T103" fmla="*/ 7 h 2040"/>
                    <a:gd name="T104" fmla="*/ 1 w 1721"/>
                    <a:gd name="T105" fmla="*/ 8 h 2040"/>
                    <a:gd name="T106" fmla="*/ 1 w 1721"/>
                    <a:gd name="T107" fmla="*/ 7 h 2040"/>
                    <a:gd name="T108" fmla="*/ 1 w 1721"/>
                    <a:gd name="T109" fmla="*/ 7 h 2040"/>
                    <a:gd name="T110" fmla="*/ 1 w 1721"/>
                    <a:gd name="T111" fmla="*/ 7 h 2040"/>
                    <a:gd name="T112" fmla="*/ 1 w 1721"/>
                    <a:gd name="T113" fmla="*/ 7 h 2040"/>
                    <a:gd name="T114" fmla="*/ 1 w 1721"/>
                    <a:gd name="T115" fmla="*/ 7 h 2040"/>
                    <a:gd name="T116" fmla="*/ 1 w 1721"/>
                    <a:gd name="T117" fmla="*/ 8 h 2040"/>
                    <a:gd name="T118" fmla="*/ 2 w 1721"/>
                    <a:gd name="T119" fmla="*/ 8 h 2040"/>
                    <a:gd name="T120" fmla="*/ 6 w 1721"/>
                    <a:gd name="T121" fmla="*/ 8 h 2040"/>
                    <a:gd name="T122" fmla="*/ 6 w 1721"/>
                    <a:gd name="T123" fmla="*/ 8 h 204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721"/>
                    <a:gd name="T187" fmla="*/ 0 h 2040"/>
                    <a:gd name="T188" fmla="*/ 1721 w 1721"/>
                    <a:gd name="T189" fmla="*/ 2040 h 204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721" h="2040">
                      <a:moveTo>
                        <a:pt x="1683" y="1807"/>
                      </a:moveTo>
                      <a:lnTo>
                        <a:pt x="1661" y="1785"/>
                      </a:lnTo>
                      <a:lnTo>
                        <a:pt x="1589" y="1815"/>
                      </a:lnTo>
                      <a:lnTo>
                        <a:pt x="1564" y="1795"/>
                      </a:lnTo>
                      <a:lnTo>
                        <a:pt x="1466" y="1828"/>
                      </a:lnTo>
                      <a:lnTo>
                        <a:pt x="1464" y="1827"/>
                      </a:lnTo>
                      <a:lnTo>
                        <a:pt x="1459" y="1822"/>
                      </a:lnTo>
                      <a:lnTo>
                        <a:pt x="1452" y="1816"/>
                      </a:lnTo>
                      <a:lnTo>
                        <a:pt x="1443" y="1809"/>
                      </a:lnTo>
                      <a:lnTo>
                        <a:pt x="1434" y="1801"/>
                      </a:lnTo>
                      <a:lnTo>
                        <a:pt x="1425" y="1795"/>
                      </a:lnTo>
                      <a:lnTo>
                        <a:pt x="1416" y="1788"/>
                      </a:lnTo>
                      <a:lnTo>
                        <a:pt x="1409" y="1782"/>
                      </a:lnTo>
                      <a:lnTo>
                        <a:pt x="1401" y="1777"/>
                      </a:lnTo>
                      <a:lnTo>
                        <a:pt x="1390" y="1775"/>
                      </a:lnTo>
                      <a:lnTo>
                        <a:pt x="1379" y="1773"/>
                      </a:lnTo>
                      <a:lnTo>
                        <a:pt x="1366" y="1770"/>
                      </a:lnTo>
                      <a:lnTo>
                        <a:pt x="1356" y="1770"/>
                      </a:lnTo>
                      <a:lnTo>
                        <a:pt x="1346" y="1769"/>
                      </a:lnTo>
                      <a:lnTo>
                        <a:pt x="1339" y="1769"/>
                      </a:lnTo>
                      <a:lnTo>
                        <a:pt x="1337" y="1769"/>
                      </a:lnTo>
                      <a:lnTo>
                        <a:pt x="1333" y="1744"/>
                      </a:lnTo>
                      <a:lnTo>
                        <a:pt x="1334" y="1744"/>
                      </a:lnTo>
                      <a:lnTo>
                        <a:pt x="1337" y="1743"/>
                      </a:lnTo>
                      <a:lnTo>
                        <a:pt x="1342" y="1740"/>
                      </a:lnTo>
                      <a:lnTo>
                        <a:pt x="1348" y="1739"/>
                      </a:lnTo>
                      <a:lnTo>
                        <a:pt x="1354" y="1738"/>
                      </a:lnTo>
                      <a:lnTo>
                        <a:pt x="1363" y="1736"/>
                      </a:lnTo>
                      <a:lnTo>
                        <a:pt x="1371" y="1735"/>
                      </a:lnTo>
                      <a:lnTo>
                        <a:pt x="1379" y="1735"/>
                      </a:lnTo>
                      <a:lnTo>
                        <a:pt x="1387" y="1733"/>
                      </a:lnTo>
                      <a:lnTo>
                        <a:pt x="1394" y="1730"/>
                      </a:lnTo>
                      <a:lnTo>
                        <a:pt x="1401" y="1725"/>
                      </a:lnTo>
                      <a:lnTo>
                        <a:pt x="1407" y="1720"/>
                      </a:lnTo>
                      <a:lnTo>
                        <a:pt x="1412" y="1715"/>
                      </a:lnTo>
                      <a:lnTo>
                        <a:pt x="1417" y="1710"/>
                      </a:lnTo>
                      <a:lnTo>
                        <a:pt x="1421" y="1707"/>
                      </a:lnTo>
                      <a:lnTo>
                        <a:pt x="1425" y="1706"/>
                      </a:lnTo>
                      <a:lnTo>
                        <a:pt x="1432" y="1705"/>
                      </a:lnTo>
                      <a:lnTo>
                        <a:pt x="1440" y="1701"/>
                      </a:lnTo>
                      <a:lnTo>
                        <a:pt x="1449" y="1697"/>
                      </a:lnTo>
                      <a:lnTo>
                        <a:pt x="1458" y="1693"/>
                      </a:lnTo>
                      <a:lnTo>
                        <a:pt x="1467" y="1693"/>
                      </a:lnTo>
                      <a:lnTo>
                        <a:pt x="1475" y="1697"/>
                      </a:lnTo>
                      <a:lnTo>
                        <a:pt x="1481" y="1705"/>
                      </a:lnTo>
                      <a:lnTo>
                        <a:pt x="1483" y="1714"/>
                      </a:lnTo>
                      <a:lnTo>
                        <a:pt x="1487" y="1727"/>
                      </a:lnTo>
                      <a:lnTo>
                        <a:pt x="1494" y="1744"/>
                      </a:lnTo>
                      <a:lnTo>
                        <a:pt x="1503" y="1756"/>
                      </a:lnTo>
                      <a:lnTo>
                        <a:pt x="1513" y="1760"/>
                      </a:lnTo>
                      <a:lnTo>
                        <a:pt x="1521" y="1756"/>
                      </a:lnTo>
                      <a:lnTo>
                        <a:pt x="1526" y="1752"/>
                      </a:lnTo>
                      <a:lnTo>
                        <a:pt x="1528" y="1748"/>
                      </a:lnTo>
                      <a:lnTo>
                        <a:pt x="1530" y="1747"/>
                      </a:lnTo>
                      <a:lnTo>
                        <a:pt x="1534" y="1748"/>
                      </a:lnTo>
                      <a:lnTo>
                        <a:pt x="1545" y="1751"/>
                      </a:lnTo>
                      <a:lnTo>
                        <a:pt x="1555" y="1750"/>
                      </a:lnTo>
                      <a:lnTo>
                        <a:pt x="1559" y="1744"/>
                      </a:lnTo>
                      <a:lnTo>
                        <a:pt x="1557" y="1732"/>
                      </a:lnTo>
                      <a:lnTo>
                        <a:pt x="1554" y="1717"/>
                      </a:lnTo>
                      <a:lnTo>
                        <a:pt x="1549" y="1706"/>
                      </a:lnTo>
                      <a:lnTo>
                        <a:pt x="1547" y="1701"/>
                      </a:lnTo>
                      <a:lnTo>
                        <a:pt x="1550" y="1700"/>
                      </a:lnTo>
                      <a:lnTo>
                        <a:pt x="1557" y="1695"/>
                      </a:lnTo>
                      <a:lnTo>
                        <a:pt x="1562" y="1688"/>
                      </a:lnTo>
                      <a:lnTo>
                        <a:pt x="1559" y="1680"/>
                      </a:lnTo>
                      <a:lnTo>
                        <a:pt x="1555" y="1675"/>
                      </a:lnTo>
                      <a:lnTo>
                        <a:pt x="1549" y="1668"/>
                      </a:lnTo>
                      <a:lnTo>
                        <a:pt x="1541" y="1661"/>
                      </a:lnTo>
                      <a:lnTo>
                        <a:pt x="1533" y="1653"/>
                      </a:lnTo>
                      <a:lnTo>
                        <a:pt x="1524" y="1645"/>
                      </a:lnTo>
                      <a:lnTo>
                        <a:pt x="1516" y="1638"/>
                      </a:lnTo>
                      <a:lnTo>
                        <a:pt x="1508" y="1631"/>
                      </a:lnTo>
                      <a:lnTo>
                        <a:pt x="1501" y="1625"/>
                      </a:lnTo>
                      <a:lnTo>
                        <a:pt x="1493" y="1620"/>
                      </a:lnTo>
                      <a:lnTo>
                        <a:pt x="1483" y="1616"/>
                      </a:lnTo>
                      <a:lnTo>
                        <a:pt x="1472" y="1612"/>
                      </a:lnTo>
                      <a:lnTo>
                        <a:pt x="1460" y="1609"/>
                      </a:lnTo>
                      <a:lnTo>
                        <a:pt x="1448" y="1607"/>
                      </a:lnTo>
                      <a:lnTo>
                        <a:pt x="1436" y="1604"/>
                      </a:lnTo>
                      <a:lnTo>
                        <a:pt x="1426" y="1603"/>
                      </a:lnTo>
                      <a:lnTo>
                        <a:pt x="1417" y="1603"/>
                      </a:lnTo>
                      <a:lnTo>
                        <a:pt x="1404" y="1605"/>
                      </a:lnTo>
                      <a:lnTo>
                        <a:pt x="1386" y="1610"/>
                      </a:lnTo>
                      <a:lnTo>
                        <a:pt x="1361" y="1617"/>
                      </a:lnTo>
                      <a:lnTo>
                        <a:pt x="1335" y="1625"/>
                      </a:lnTo>
                      <a:lnTo>
                        <a:pt x="1307" y="1633"/>
                      </a:lnTo>
                      <a:lnTo>
                        <a:pt x="1283" y="1641"/>
                      </a:lnTo>
                      <a:lnTo>
                        <a:pt x="1265" y="1647"/>
                      </a:lnTo>
                      <a:lnTo>
                        <a:pt x="1252" y="1650"/>
                      </a:lnTo>
                      <a:lnTo>
                        <a:pt x="1244" y="1650"/>
                      </a:lnTo>
                      <a:lnTo>
                        <a:pt x="1235" y="1649"/>
                      </a:lnTo>
                      <a:lnTo>
                        <a:pt x="1224" y="1646"/>
                      </a:lnTo>
                      <a:lnTo>
                        <a:pt x="1216" y="1641"/>
                      </a:lnTo>
                      <a:lnTo>
                        <a:pt x="1208" y="1635"/>
                      </a:lnTo>
                      <a:lnTo>
                        <a:pt x="1202" y="1630"/>
                      </a:lnTo>
                      <a:lnTo>
                        <a:pt x="1200" y="1623"/>
                      </a:lnTo>
                      <a:lnTo>
                        <a:pt x="1201" y="1617"/>
                      </a:lnTo>
                      <a:lnTo>
                        <a:pt x="1206" y="1600"/>
                      </a:lnTo>
                      <a:lnTo>
                        <a:pt x="1206" y="1577"/>
                      </a:lnTo>
                      <a:lnTo>
                        <a:pt x="1205" y="1554"/>
                      </a:lnTo>
                      <a:lnTo>
                        <a:pt x="1201" y="1536"/>
                      </a:lnTo>
                      <a:lnTo>
                        <a:pt x="1198" y="1516"/>
                      </a:lnTo>
                      <a:lnTo>
                        <a:pt x="1194" y="1483"/>
                      </a:lnTo>
                      <a:lnTo>
                        <a:pt x="1193" y="1444"/>
                      </a:lnTo>
                      <a:lnTo>
                        <a:pt x="1197" y="1405"/>
                      </a:lnTo>
                      <a:lnTo>
                        <a:pt x="1199" y="1353"/>
                      </a:lnTo>
                      <a:lnTo>
                        <a:pt x="1196" y="1287"/>
                      </a:lnTo>
                      <a:lnTo>
                        <a:pt x="1190" y="1229"/>
                      </a:lnTo>
                      <a:lnTo>
                        <a:pt x="1184" y="1197"/>
                      </a:lnTo>
                      <a:lnTo>
                        <a:pt x="1183" y="1192"/>
                      </a:lnTo>
                      <a:lnTo>
                        <a:pt x="1182" y="1185"/>
                      </a:lnTo>
                      <a:lnTo>
                        <a:pt x="1179" y="1177"/>
                      </a:lnTo>
                      <a:lnTo>
                        <a:pt x="1178" y="1169"/>
                      </a:lnTo>
                      <a:lnTo>
                        <a:pt x="1166" y="1159"/>
                      </a:lnTo>
                      <a:lnTo>
                        <a:pt x="1152" y="1150"/>
                      </a:lnTo>
                      <a:lnTo>
                        <a:pt x="1139" y="1141"/>
                      </a:lnTo>
                      <a:lnTo>
                        <a:pt x="1126" y="1132"/>
                      </a:lnTo>
                      <a:lnTo>
                        <a:pt x="1113" y="1123"/>
                      </a:lnTo>
                      <a:lnTo>
                        <a:pt x="1100" y="1113"/>
                      </a:lnTo>
                      <a:lnTo>
                        <a:pt x="1086" y="1103"/>
                      </a:lnTo>
                      <a:lnTo>
                        <a:pt x="1073" y="1094"/>
                      </a:lnTo>
                      <a:lnTo>
                        <a:pt x="1061" y="1085"/>
                      </a:lnTo>
                      <a:lnTo>
                        <a:pt x="1047" y="1074"/>
                      </a:lnTo>
                      <a:lnTo>
                        <a:pt x="1034" y="1065"/>
                      </a:lnTo>
                      <a:lnTo>
                        <a:pt x="1020" y="1055"/>
                      </a:lnTo>
                      <a:lnTo>
                        <a:pt x="1008" y="1045"/>
                      </a:lnTo>
                      <a:lnTo>
                        <a:pt x="994" y="1035"/>
                      </a:lnTo>
                      <a:lnTo>
                        <a:pt x="980" y="1026"/>
                      </a:lnTo>
                      <a:lnTo>
                        <a:pt x="966" y="1015"/>
                      </a:lnTo>
                      <a:lnTo>
                        <a:pt x="963" y="1013"/>
                      </a:lnTo>
                      <a:lnTo>
                        <a:pt x="959" y="1011"/>
                      </a:lnTo>
                      <a:lnTo>
                        <a:pt x="956" y="1008"/>
                      </a:lnTo>
                      <a:lnTo>
                        <a:pt x="951" y="1006"/>
                      </a:lnTo>
                      <a:lnTo>
                        <a:pt x="949" y="1011"/>
                      </a:lnTo>
                      <a:lnTo>
                        <a:pt x="946" y="1017"/>
                      </a:lnTo>
                      <a:lnTo>
                        <a:pt x="942" y="1020"/>
                      </a:lnTo>
                      <a:lnTo>
                        <a:pt x="939" y="1023"/>
                      </a:lnTo>
                      <a:lnTo>
                        <a:pt x="933" y="1028"/>
                      </a:lnTo>
                      <a:lnTo>
                        <a:pt x="927" y="1033"/>
                      </a:lnTo>
                      <a:lnTo>
                        <a:pt x="920" y="1037"/>
                      </a:lnTo>
                      <a:lnTo>
                        <a:pt x="914" y="1042"/>
                      </a:lnTo>
                      <a:lnTo>
                        <a:pt x="909" y="1044"/>
                      </a:lnTo>
                      <a:lnTo>
                        <a:pt x="905" y="1044"/>
                      </a:lnTo>
                      <a:lnTo>
                        <a:pt x="904" y="1042"/>
                      </a:lnTo>
                      <a:lnTo>
                        <a:pt x="905" y="1036"/>
                      </a:lnTo>
                      <a:lnTo>
                        <a:pt x="910" y="1022"/>
                      </a:lnTo>
                      <a:lnTo>
                        <a:pt x="912" y="1007"/>
                      </a:lnTo>
                      <a:lnTo>
                        <a:pt x="913" y="992"/>
                      </a:lnTo>
                      <a:lnTo>
                        <a:pt x="913" y="982"/>
                      </a:lnTo>
                      <a:lnTo>
                        <a:pt x="904" y="976"/>
                      </a:lnTo>
                      <a:lnTo>
                        <a:pt x="895" y="970"/>
                      </a:lnTo>
                      <a:lnTo>
                        <a:pt x="886" y="966"/>
                      </a:lnTo>
                      <a:lnTo>
                        <a:pt x="876" y="960"/>
                      </a:lnTo>
                      <a:lnTo>
                        <a:pt x="867" y="955"/>
                      </a:lnTo>
                      <a:lnTo>
                        <a:pt x="858" y="950"/>
                      </a:lnTo>
                      <a:lnTo>
                        <a:pt x="849" y="945"/>
                      </a:lnTo>
                      <a:lnTo>
                        <a:pt x="838" y="940"/>
                      </a:lnTo>
                      <a:lnTo>
                        <a:pt x="830" y="946"/>
                      </a:lnTo>
                      <a:lnTo>
                        <a:pt x="820" y="954"/>
                      </a:lnTo>
                      <a:lnTo>
                        <a:pt x="811" y="962"/>
                      </a:lnTo>
                      <a:lnTo>
                        <a:pt x="800" y="970"/>
                      </a:lnTo>
                      <a:lnTo>
                        <a:pt x="789" y="979"/>
                      </a:lnTo>
                      <a:lnTo>
                        <a:pt x="779" y="988"/>
                      </a:lnTo>
                      <a:lnTo>
                        <a:pt x="767" y="996"/>
                      </a:lnTo>
                      <a:lnTo>
                        <a:pt x="757" y="1003"/>
                      </a:lnTo>
                      <a:lnTo>
                        <a:pt x="745" y="1015"/>
                      </a:lnTo>
                      <a:lnTo>
                        <a:pt x="737" y="1033"/>
                      </a:lnTo>
                      <a:lnTo>
                        <a:pt x="734" y="1052"/>
                      </a:lnTo>
                      <a:lnTo>
                        <a:pt x="734" y="1073"/>
                      </a:lnTo>
                      <a:lnTo>
                        <a:pt x="736" y="1095"/>
                      </a:lnTo>
                      <a:lnTo>
                        <a:pt x="739" y="1113"/>
                      </a:lnTo>
                      <a:lnTo>
                        <a:pt x="744" y="1128"/>
                      </a:lnTo>
                      <a:lnTo>
                        <a:pt x="749" y="1138"/>
                      </a:lnTo>
                      <a:lnTo>
                        <a:pt x="753" y="1142"/>
                      </a:lnTo>
                      <a:lnTo>
                        <a:pt x="759" y="1144"/>
                      </a:lnTo>
                      <a:lnTo>
                        <a:pt x="765" y="1144"/>
                      </a:lnTo>
                      <a:lnTo>
                        <a:pt x="772" y="1144"/>
                      </a:lnTo>
                      <a:lnTo>
                        <a:pt x="779" y="1143"/>
                      </a:lnTo>
                      <a:lnTo>
                        <a:pt x="784" y="1142"/>
                      </a:lnTo>
                      <a:lnTo>
                        <a:pt x="789" y="1141"/>
                      </a:lnTo>
                      <a:lnTo>
                        <a:pt x="791" y="1140"/>
                      </a:lnTo>
                      <a:lnTo>
                        <a:pt x="791" y="1141"/>
                      </a:lnTo>
                      <a:lnTo>
                        <a:pt x="790" y="1141"/>
                      </a:lnTo>
                      <a:lnTo>
                        <a:pt x="788" y="1141"/>
                      </a:lnTo>
                      <a:lnTo>
                        <a:pt x="787" y="1142"/>
                      </a:lnTo>
                      <a:lnTo>
                        <a:pt x="779" y="1146"/>
                      </a:lnTo>
                      <a:lnTo>
                        <a:pt x="771" y="1153"/>
                      </a:lnTo>
                      <a:lnTo>
                        <a:pt x="762" y="1159"/>
                      </a:lnTo>
                      <a:lnTo>
                        <a:pt x="753" y="1170"/>
                      </a:lnTo>
                      <a:lnTo>
                        <a:pt x="743" y="1180"/>
                      </a:lnTo>
                      <a:lnTo>
                        <a:pt x="731" y="1193"/>
                      </a:lnTo>
                      <a:lnTo>
                        <a:pt x="720" y="1208"/>
                      </a:lnTo>
                      <a:lnTo>
                        <a:pt x="706" y="1223"/>
                      </a:lnTo>
                      <a:lnTo>
                        <a:pt x="692" y="1241"/>
                      </a:lnTo>
                      <a:lnTo>
                        <a:pt x="677" y="1265"/>
                      </a:lnTo>
                      <a:lnTo>
                        <a:pt x="663" y="1292"/>
                      </a:lnTo>
                      <a:lnTo>
                        <a:pt x="650" y="1321"/>
                      </a:lnTo>
                      <a:lnTo>
                        <a:pt x="636" y="1352"/>
                      </a:lnTo>
                      <a:lnTo>
                        <a:pt x="624" y="1382"/>
                      </a:lnTo>
                      <a:lnTo>
                        <a:pt x="614" y="1412"/>
                      </a:lnTo>
                      <a:lnTo>
                        <a:pt x="605" y="1438"/>
                      </a:lnTo>
                      <a:lnTo>
                        <a:pt x="591" y="1497"/>
                      </a:lnTo>
                      <a:lnTo>
                        <a:pt x="582" y="1559"/>
                      </a:lnTo>
                      <a:lnTo>
                        <a:pt x="577" y="1609"/>
                      </a:lnTo>
                      <a:lnTo>
                        <a:pt x="575" y="1630"/>
                      </a:lnTo>
                      <a:lnTo>
                        <a:pt x="571" y="1629"/>
                      </a:lnTo>
                      <a:lnTo>
                        <a:pt x="563" y="1626"/>
                      </a:lnTo>
                      <a:lnTo>
                        <a:pt x="552" y="1623"/>
                      </a:lnTo>
                      <a:lnTo>
                        <a:pt x="541" y="1617"/>
                      </a:lnTo>
                      <a:lnTo>
                        <a:pt x="533" y="1602"/>
                      </a:lnTo>
                      <a:lnTo>
                        <a:pt x="526" y="1577"/>
                      </a:lnTo>
                      <a:lnTo>
                        <a:pt x="524" y="1548"/>
                      </a:lnTo>
                      <a:lnTo>
                        <a:pt x="524" y="1524"/>
                      </a:lnTo>
                      <a:lnTo>
                        <a:pt x="528" y="1504"/>
                      </a:lnTo>
                      <a:lnTo>
                        <a:pt x="529" y="1484"/>
                      </a:lnTo>
                      <a:lnTo>
                        <a:pt x="528" y="1468"/>
                      </a:lnTo>
                      <a:lnTo>
                        <a:pt x="521" y="1456"/>
                      </a:lnTo>
                      <a:lnTo>
                        <a:pt x="515" y="1441"/>
                      </a:lnTo>
                      <a:lnTo>
                        <a:pt x="513" y="1418"/>
                      </a:lnTo>
                      <a:lnTo>
                        <a:pt x="513" y="1391"/>
                      </a:lnTo>
                      <a:lnTo>
                        <a:pt x="511" y="1367"/>
                      </a:lnTo>
                      <a:lnTo>
                        <a:pt x="511" y="1327"/>
                      </a:lnTo>
                      <a:lnTo>
                        <a:pt x="515" y="1265"/>
                      </a:lnTo>
                      <a:lnTo>
                        <a:pt x="522" y="1203"/>
                      </a:lnTo>
                      <a:lnTo>
                        <a:pt x="533" y="1164"/>
                      </a:lnTo>
                      <a:lnTo>
                        <a:pt x="544" y="1143"/>
                      </a:lnTo>
                      <a:lnTo>
                        <a:pt x="551" y="1126"/>
                      </a:lnTo>
                      <a:lnTo>
                        <a:pt x="553" y="1111"/>
                      </a:lnTo>
                      <a:lnTo>
                        <a:pt x="549" y="1096"/>
                      </a:lnTo>
                      <a:lnTo>
                        <a:pt x="545" y="1078"/>
                      </a:lnTo>
                      <a:lnTo>
                        <a:pt x="545" y="1055"/>
                      </a:lnTo>
                      <a:lnTo>
                        <a:pt x="551" y="1025"/>
                      </a:lnTo>
                      <a:lnTo>
                        <a:pt x="562" y="985"/>
                      </a:lnTo>
                      <a:lnTo>
                        <a:pt x="570" y="966"/>
                      </a:lnTo>
                      <a:lnTo>
                        <a:pt x="577" y="951"/>
                      </a:lnTo>
                      <a:lnTo>
                        <a:pt x="583" y="939"/>
                      </a:lnTo>
                      <a:lnTo>
                        <a:pt x="587" y="931"/>
                      </a:lnTo>
                      <a:lnTo>
                        <a:pt x="592" y="923"/>
                      </a:lnTo>
                      <a:lnTo>
                        <a:pt x="594" y="917"/>
                      </a:lnTo>
                      <a:lnTo>
                        <a:pt x="595" y="909"/>
                      </a:lnTo>
                      <a:lnTo>
                        <a:pt x="597" y="901"/>
                      </a:lnTo>
                      <a:lnTo>
                        <a:pt x="598" y="874"/>
                      </a:lnTo>
                      <a:lnTo>
                        <a:pt x="602" y="837"/>
                      </a:lnTo>
                      <a:lnTo>
                        <a:pt x="609" y="798"/>
                      </a:lnTo>
                      <a:lnTo>
                        <a:pt x="617" y="765"/>
                      </a:lnTo>
                      <a:lnTo>
                        <a:pt x="625" y="733"/>
                      </a:lnTo>
                      <a:lnTo>
                        <a:pt x="632" y="692"/>
                      </a:lnTo>
                      <a:lnTo>
                        <a:pt x="633" y="655"/>
                      </a:lnTo>
                      <a:lnTo>
                        <a:pt x="630" y="632"/>
                      </a:lnTo>
                      <a:lnTo>
                        <a:pt x="628" y="615"/>
                      </a:lnTo>
                      <a:lnTo>
                        <a:pt x="631" y="596"/>
                      </a:lnTo>
                      <a:lnTo>
                        <a:pt x="637" y="577"/>
                      </a:lnTo>
                      <a:lnTo>
                        <a:pt x="639" y="564"/>
                      </a:lnTo>
                      <a:lnTo>
                        <a:pt x="640" y="559"/>
                      </a:lnTo>
                      <a:lnTo>
                        <a:pt x="642" y="553"/>
                      </a:lnTo>
                      <a:lnTo>
                        <a:pt x="645" y="549"/>
                      </a:lnTo>
                      <a:lnTo>
                        <a:pt x="650" y="545"/>
                      </a:lnTo>
                      <a:lnTo>
                        <a:pt x="655" y="542"/>
                      </a:lnTo>
                      <a:lnTo>
                        <a:pt x="662" y="541"/>
                      </a:lnTo>
                      <a:lnTo>
                        <a:pt x="669" y="541"/>
                      </a:lnTo>
                      <a:lnTo>
                        <a:pt x="677" y="543"/>
                      </a:lnTo>
                      <a:lnTo>
                        <a:pt x="686" y="546"/>
                      </a:lnTo>
                      <a:lnTo>
                        <a:pt x="697" y="550"/>
                      </a:lnTo>
                      <a:lnTo>
                        <a:pt x="708" y="552"/>
                      </a:lnTo>
                      <a:lnTo>
                        <a:pt x="722" y="554"/>
                      </a:lnTo>
                      <a:lnTo>
                        <a:pt x="735" y="556"/>
                      </a:lnTo>
                      <a:lnTo>
                        <a:pt x="747" y="557"/>
                      </a:lnTo>
                      <a:lnTo>
                        <a:pt x="759" y="554"/>
                      </a:lnTo>
                      <a:lnTo>
                        <a:pt x="769" y="551"/>
                      </a:lnTo>
                      <a:lnTo>
                        <a:pt x="784" y="537"/>
                      </a:lnTo>
                      <a:lnTo>
                        <a:pt x="794" y="519"/>
                      </a:lnTo>
                      <a:lnTo>
                        <a:pt x="798" y="503"/>
                      </a:lnTo>
                      <a:lnTo>
                        <a:pt x="799" y="496"/>
                      </a:lnTo>
                      <a:lnTo>
                        <a:pt x="802" y="494"/>
                      </a:lnTo>
                      <a:lnTo>
                        <a:pt x="809" y="492"/>
                      </a:lnTo>
                      <a:lnTo>
                        <a:pt x="814" y="488"/>
                      </a:lnTo>
                      <a:lnTo>
                        <a:pt x="817" y="479"/>
                      </a:lnTo>
                      <a:lnTo>
                        <a:pt x="817" y="469"/>
                      </a:lnTo>
                      <a:lnTo>
                        <a:pt x="817" y="460"/>
                      </a:lnTo>
                      <a:lnTo>
                        <a:pt x="817" y="453"/>
                      </a:lnTo>
                      <a:lnTo>
                        <a:pt x="817" y="449"/>
                      </a:lnTo>
                      <a:lnTo>
                        <a:pt x="829" y="449"/>
                      </a:lnTo>
                      <a:lnTo>
                        <a:pt x="830" y="443"/>
                      </a:lnTo>
                      <a:lnTo>
                        <a:pt x="833" y="428"/>
                      </a:lnTo>
                      <a:lnTo>
                        <a:pt x="837" y="414"/>
                      </a:lnTo>
                      <a:lnTo>
                        <a:pt x="845" y="407"/>
                      </a:lnTo>
                      <a:lnTo>
                        <a:pt x="855" y="402"/>
                      </a:lnTo>
                      <a:lnTo>
                        <a:pt x="860" y="393"/>
                      </a:lnTo>
                      <a:lnTo>
                        <a:pt x="863" y="381"/>
                      </a:lnTo>
                      <a:lnTo>
                        <a:pt x="859" y="373"/>
                      </a:lnTo>
                      <a:lnTo>
                        <a:pt x="855" y="368"/>
                      </a:lnTo>
                      <a:lnTo>
                        <a:pt x="850" y="358"/>
                      </a:lnTo>
                      <a:lnTo>
                        <a:pt x="844" y="348"/>
                      </a:lnTo>
                      <a:lnTo>
                        <a:pt x="838" y="335"/>
                      </a:lnTo>
                      <a:lnTo>
                        <a:pt x="833" y="325"/>
                      </a:lnTo>
                      <a:lnTo>
                        <a:pt x="829" y="315"/>
                      </a:lnTo>
                      <a:lnTo>
                        <a:pt x="826" y="308"/>
                      </a:lnTo>
                      <a:lnTo>
                        <a:pt x="825" y="305"/>
                      </a:lnTo>
                      <a:lnTo>
                        <a:pt x="826" y="302"/>
                      </a:lnTo>
                      <a:lnTo>
                        <a:pt x="828" y="294"/>
                      </a:lnTo>
                      <a:lnTo>
                        <a:pt x="832" y="282"/>
                      </a:lnTo>
                      <a:lnTo>
                        <a:pt x="837" y="272"/>
                      </a:lnTo>
                      <a:lnTo>
                        <a:pt x="840" y="259"/>
                      </a:lnTo>
                      <a:lnTo>
                        <a:pt x="838" y="243"/>
                      </a:lnTo>
                      <a:lnTo>
                        <a:pt x="835" y="227"/>
                      </a:lnTo>
                      <a:lnTo>
                        <a:pt x="833" y="212"/>
                      </a:lnTo>
                      <a:lnTo>
                        <a:pt x="832" y="194"/>
                      </a:lnTo>
                      <a:lnTo>
                        <a:pt x="829" y="172"/>
                      </a:lnTo>
                      <a:lnTo>
                        <a:pt x="826" y="152"/>
                      </a:lnTo>
                      <a:lnTo>
                        <a:pt x="825" y="144"/>
                      </a:lnTo>
                      <a:lnTo>
                        <a:pt x="826" y="144"/>
                      </a:lnTo>
                      <a:lnTo>
                        <a:pt x="828" y="143"/>
                      </a:lnTo>
                      <a:lnTo>
                        <a:pt x="832" y="141"/>
                      </a:lnTo>
                      <a:lnTo>
                        <a:pt x="837" y="138"/>
                      </a:lnTo>
                      <a:lnTo>
                        <a:pt x="842" y="135"/>
                      </a:lnTo>
                      <a:lnTo>
                        <a:pt x="848" y="130"/>
                      </a:lnTo>
                      <a:lnTo>
                        <a:pt x="853" y="124"/>
                      </a:lnTo>
                      <a:lnTo>
                        <a:pt x="859" y="119"/>
                      </a:lnTo>
                      <a:lnTo>
                        <a:pt x="862" y="112"/>
                      </a:lnTo>
                      <a:lnTo>
                        <a:pt x="862" y="103"/>
                      </a:lnTo>
                      <a:lnTo>
                        <a:pt x="857" y="93"/>
                      </a:lnTo>
                      <a:lnTo>
                        <a:pt x="850" y="82"/>
                      </a:lnTo>
                      <a:lnTo>
                        <a:pt x="841" y="71"/>
                      </a:lnTo>
                      <a:lnTo>
                        <a:pt x="828" y="60"/>
                      </a:lnTo>
                      <a:lnTo>
                        <a:pt x="814" y="50"/>
                      </a:lnTo>
                      <a:lnTo>
                        <a:pt x="799" y="39"/>
                      </a:lnTo>
                      <a:lnTo>
                        <a:pt x="790" y="35"/>
                      </a:lnTo>
                      <a:lnTo>
                        <a:pt x="780" y="30"/>
                      </a:lnTo>
                      <a:lnTo>
                        <a:pt x="766" y="27"/>
                      </a:lnTo>
                      <a:lnTo>
                        <a:pt x="752" y="22"/>
                      </a:lnTo>
                      <a:lnTo>
                        <a:pt x="737" y="18"/>
                      </a:lnTo>
                      <a:lnTo>
                        <a:pt x="721" y="16"/>
                      </a:lnTo>
                      <a:lnTo>
                        <a:pt x="705" y="13"/>
                      </a:lnTo>
                      <a:lnTo>
                        <a:pt x="688" y="10"/>
                      </a:lnTo>
                      <a:lnTo>
                        <a:pt x="670" y="8"/>
                      </a:lnTo>
                      <a:lnTo>
                        <a:pt x="654" y="6"/>
                      </a:lnTo>
                      <a:lnTo>
                        <a:pt x="638" y="3"/>
                      </a:lnTo>
                      <a:lnTo>
                        <a:pt x="624" y="2"/>
                      </a:lnTo>
                      <a:lnTo>
                        <a:pt x="610" y="1"/>
                      </a:lnTo>
                      <a:lnTo>
                        <a:pt x="598" y="1"/>
                      </a:lnTo>
                      <a:lnTo>
                        <a:pt x="587" y="0"/>
                      </a:lnTo>
                      <a:lnTo>
                        <a:pt x="579" y="0"/>
                      </a:lnTo>
                      <a:lnTo>
                        <a:pt x="567" y="1"/>
                      </a:lnTo>
                      <a:lnTo>
                        <a:pt x="555" y="3"/>
                      </a:lnTo>
                      <a:lnTo>
                        <a:pt x="545" y="8"/>
                      </a:lnTo>
                      <a:lnTo>
                        <a:pt x="534" y="15"/>
                      </a:lnTo>
                      <a:lnTo>
                        <a:pt x="523" y="22"/>
                      </a:lnTo>
                      <a:lnTo>
                        <a:pt x="508" y="31"/>
                      </a:lnTo>
                      <a:lnTo>
                        <a:pt x="492" y="41"/>
                      </a:lnTo>
                      <a:lnTo>
                        <a:pt x="470" y="52"/>
                      </a:lnTo>
                      <a:lnTo>
                        <a:pt x="448" y="68"/>
                      </a:lnTo>
                      <a:lnTo>
                        <a:pt x="428" y="95"/>
                      </a:lnTo>
                      <a:lnTo>
                        <a:pt x="413" y="128"/>
                      </a:lnTo>
                      <a:lnTo>
                        <a:pt x="400" y="164"/>
                      </a:lnTo>
                      <a:lnTo>
                        <a:pt x="388" y="199"/>
                      </a:lnTo>
                      <a:lnTo>
                        <a:pt x="380" y="233"/>
                      </a:lnTo>
                      <a:lnTo>
                        <a:pt x="373" y="259"/>
                      </a:lnTo>
                      <a:lnTo>
                        <a:pt x="367" y="275"/>
                      </a:lnTo>
                      <a:lnTo>
                        <a:pt x="365" y="288"/>
                      </a:lnTo>
                      <a:lnTo>
                        <a:pt x="365" y="303"/>
                      </a:lnTo>
                      <a:lnTo>
                        <a:pt x="369" y="318"/>
                      </a:lnTo>
                      <a:lnTo>
                        <a:pt x="373" y="333"/>
                      </a:lnTo>
                      <a:lnTo>
                        <a:pt x="379" y="347"/>
                      </a:lnTo>
                      <a:lnTo>
                        <a:pt x="384" y="358"/>
                      </a:lnTo>
                      <a:lnTo>
                        <a:pt x="388" y="367"/>
                      </a:lnTo>
                      <a:lnTo>
                        <a:pt x="389" y="369"/>
                      </a:lnTo>
                      <a:lnTo>
                        <a:pt x="389" y="372"/>
                      </a:lnTo>
                      <a:lnTo>
                        <a:pt x="390" y="379"/>
                      </a:lnTo>
                      <a:lnTo>
                        <a:pt x="387" y="386"/>
                      </a:lnTo>
                      <a:lnTo>
                        <a:pt x="380" y="390"/>
                      </a:lnTo>
                      <a:lnTo>
                        <a:pt x="373" y="390"/>
                      </a:lnTo>
                      <a:lnTo>
                        <a:pt x="365" y="388"/>
                      </a:lnTo>
                      <a:lnTo>
                        <a:pt x="354" y="387"/>
                      </a:lnTo>
                      <a:lnTo>
                        <a:pt x="342" y="386"/>
                      </a:lnTo>
                      <a:lnTo>
                        <a:pt x="331" y="386"/>
                      </a:lnTo>
                      <a:lnTo>
                        <a:pt x="319" y="386"/>
                      </a:lnTo>
                      <a:lnTo>
                        <a:pt x="311" y="387"/>
                      </a:lnTo>
                      <a:lnTo>
                        <a:pt x="304" y="390"/>
                      </a:lnTo>
                      <a:lnTo>
                        <a:pt x="298" y="394"/>
                      </a:lnTo>
                      <a:lnTo>
                        <a:pt x="289" y="402"/>
                      </a:lnTo>
                      <a:lnTo>
                        <a:pt x="279" y="411"/>
                      </a:lnTo>
                      <a:lnTo>
                        <a:pt x="267" y="423"/>
                      </a:lnTo>
                      <a:lnTo>
                        <a:pt x="256" y="435"/>
                      </a:lnTo>
                      <a:lnTo>
                        <a:pt x="244" y="445"/>
                      </a:lnTo>
                      <a:lnTo>
                        <a:pt x="234" y="454"/>
                      </a:lnTo>
                      <a:lnTo>
                        <a:pt x="225" y="462"/>
                      </a:lnTo>
                      <a:lnTo>
                        <a:pt x="213" y="470"/>
                      </a:lnTo>
                      <a:lnTo>
                        <a:pt x="197" y="478"/>
                      </a:lnTo>
                      <a:lnTo>
                        <a:pt x="177" y="489"/>
                      </a:lnTo>
                      <a:lnTo>
                        <a:pt x="155" y="499"/>
                      </a:lnTo>
                      <a:lnTo>
                        <a:pt x="134" y="509"/>
                      </a:lnTo>
                      <a:lnTo>
                        <a:pt x="112" y="519"/>
                      </a:lnTo>
                      <a:lnTo>
                        <a:pt x="94" y="526"/>
                      </a:lnTo>
                      <a:lnTo>
                        <a:pt x="81" y="530"/>
                      </a:lnTo>
                      <a:lnTo>
                        <a:pt x="69" y="536"/>
                      </a:lnTo>
                      <a:lnTo>
                        <a:pt x="55" y="547"/>
                      </a:lnTo>
                      <a:lnTo>
                        <a:pt x="41" y="561"/>
                      </a:lnTo>
                      <a:lnTo>
                        <a:pt x="29" y="577"/>
                      </a:lnTo>
                      <a:lnTo>
                        <a:pt x="17" y="592"/>
                      </a:lnTo>
                      <a:lnTo>
                        <a:pt x="8" y="606"/>
                      </a:lnTo>
                      <a:lnTo>
                        <a:pt x="2" y="615"/>
                      </a:lnTo>
                      <a:lnTo>
                        <a:pt x="0" y="619"/>
                      </a:lnTo>
                      <a:lnTo>
                        <a:pt x="0" y="1727"/>
                      </a:lnTo>
                      <a:lnTo>
                        <a:pt x="22" y="1729"/>
                      </a:lnTo>
                      <a:lnTo>
                        <a:pt x="44" y="1731"/>
                      </a:lnTo>
                      <a:lnTo>
                        <a:pt x="66" y="1735"/>
                      </a:lnTo>
                      <a:lnTo>
                        <a:pt x="88" y="1738"/>
                      </a:lnTo>
                      <a:lnTo>
                        <a:pt x="109" y="1743"/>
                      </a:lnTo>
                      <a:lnTo>
                        <a:pt x="130" y="1747"/>
                      </a:lnTo>
                      <a:lnTo>
                        <a:pt x="152" y="1753"/>
                      </a:lnTo>
                      <a:lnTo>
                        <a:pt x="173" y="1759"/>
                      </a:lnTo>
                      <a:lnTo>
                        <a:pt x="193" y="1766"/>
                      </a:lnTo>
                      <a:lnTo>
                        <a:pt x="214" y="1773"/>
                      </a:lnTo>
                      <a:lnTo>
                        <a:pt x="235" y="1781"/>
                      </a:lnTo>
                      <a:lnTo>
                        <a:pt x="256" y="1788"/>
                      </a:lnTo>
                      <a:lnTo>
                        <a:pt x="276" y="1797"/>
                      </a:lnTo>
                      <a:lnTo>
                        <a:pt x="296" y="1805"/>
                      </a:lnTo>
                      <a:lnTo>
                        <a:pt x="317" y="1815"/>
                      </a:lnTo>
                      <a:lnTo>
                        <a:pt x="336" y="1824"/>
                      </a:lnTo>
                      <a:lnTo>
                        <a:pt x="334" y="1820"/>
                      </a:lnTo>
                      <a:lnTo>
                        <a:pt x="332" y="1815"/>
                      </a:lnTo>
                      <a:lnTo>
                        <a:pt x="329" y="1812"/>
                      </a:lnTo>
                      <a:lnTo>
                        <a:pt x="326" y="1807"/>
                      </a:lnTo>
                      <a:lnTo>
                        <a:pt x="316" y="1791"/>
                      </a:lnTo>
                      <a:lnTo>
                        <a:pt x="306" y="1771"/>
                      </a:lnTo>
                      <a:lnTo>
                        <a:pt x="298" y="1751"/>
                      </a:lnTo>
                      <a:lnTo>
                        <a:pt x="291" y="1729"/>
                      </a:lnTo>
                      <a:lnTo>
                        <a:pt x="287" y="1708"/>
                      </a:lnTo>
                      <a:lnTo>
                        <a:pt x="283" y="1688"/>
                      </a:lnTo>
                      <a:lnTo>
                        <a:pt x="282" y="1673"/>
                      </a:lnTo>
                      <a:lnTo>
                        <a:pt x="283" y="1663"/>
                      </a:lnTo>
                      <a:lnTo>
                        <a:pt x="286" y="1627"/>
                      </a:lnTo>
                      <a:lnTo>
                        <a:pt x="287" y="1567"/>
                      </a:lnTo>
                      <a:lnTo>
                        <a:pt x="291" y="1510"/>
                      </a:lnTo>
                      <a:lnTo>
                        <a:pt x="301" y="1481"/>
                      </a:lnTo>
                      <a:lnTo>
                        <a:pt x="303" y="1487"/>
                      </a:lnTo>
                      <a:lnTo>
                        <a:pt x="311" y="1503"/>
                      </a:lnTo>
                      <a:lnTo>
                        <a:pt x="321" y="1527"/>
                      </a:lnTo>
                      <a:lnTo>
                        <a:pt x="334" y="1556"/>
                      </a:lnTo>
                      <a:lnTo>
                        <a:pt x="347" y="1588"/>
                      </a:lnTo>
                      <a:lnTo>
                        <a:pt x="357" y="1620"/>
                      </a:lnTo>
                      <a:lnTo>
                        <a:pt x="365" y="1650"/>
                      </a:lnTo>
                      <a:lnTo>
                        <a:pt x="367" y="1676"/>
                      </a:lnTo>
                      <a:lnTo>
                        <a:pt x="370" y="1684"/>
                      </a:lnTo>
                      <a:lnTo>
                        <a:pt x="375" y="1690"/>
                      </a:lnTo>
                      <a:lnTo>
                        <a:pt x="384" y="1692"/>
                      </a:lnTo>
                      <a:lnTo>
                        <a:pt x="394" y="1694"/>
                      </a:lnTo>
                      <a:lnTo>
                        <a:pt x="403" y="1694"/>
                      </a:lnTo>
                      <a:lnTo>
                        <a:pt x="411" y="1694"/>
                      </a:lnTo>
                      <a:lnTo>
                        <a:pt x="417" y="1693"/>
                      </a:lnTo>
                      <a:lnTo>
                        <a:pt x="419" y="1693"/>
                      </a:lnTo>
                      <a:lnTo>
                        <a:pt x="422" y="1695"/>
                      </a:lnTo>
                      <a:lnTo>
                        <a:pt x="427" y="1702"/>
                      </a:lnTo>
                      <a:lnTo>
                        <a:pt x="435" y="1710"/>
                      </a:lnTo>
                      <a:lnTo>
                        <a:pt x="445" y="1718"/>
                      </a:lnTo>
                      <a:lnTo>
                        <a:pt x="447" y="1722"/>
                      </a:lnTo>
                      <a:lnTo>
                        <a:pt x="447" y="1728"/>
                      </a:lnTo>
                      <a:lnTo>
                        <a:pt x="443" y="1736"/>
                      </a:lnTo>
                      <a:lnTo>
                        <a:pt x="439" y="1744"/>
                      </a:lnTo>
                      <a:lnTo>
                        <a:pt x="433" y="1753"/>
                      </a:lnTo>
                      <a:lnTo>
                        <a:pt x="428" y="1762"/>
                      </a:lnTo>
                      <a:lnTo>
                        <a:pt x="424" y="1773"/>
                      </a:lnTo>
                      <a:lnTo>
                        <a:pt x="423" y="1782"/>
                      </a:lnTo>
                      <a:lnTo>
                        <a:pt x="423" y="1796"/>
                      </a:lnTo>
                      <a:lnTo>
                        <a:pt x="422" y="1816"/>
                      </a:lnTo>
                      <a:lnTo>
                        <a:pt x="420" y="1842"/>
                      </a:lnTo>
                      <a:lnTo>
                        <a:pt x="420" y="1869"/>
                      </a:lnTo>
                      <a:lnTo>
                        <a:pt x="437" y="1879"/>
                      </a:lnTo>
                      <a:lnTo>
                        <a:pt x="453" y="1888"/>
                      </a:lnTo>
                      <a:lnTo>
                        <a:pt x="468" y="1898"/>
                      </a:lnTo>
                      <a:lnTo>
                        <a:pt x="484" y="1909"/>
                      </a:lnTo>
                      <a:lnTo>
                        <a:pt x="500" y="1919"/>
                      </a:lnTo>
                      <a:lnTo>
                        <a:pt x="515" y="1928"/>
                      </a:lnTo>
                      <a:lnTo>
                        <a:pt x="530" y="1940"/>
                      </a:lnTo>
                      <a:lnTo>
                        <a:pt x="546" y="1950"/>
                      </a:lnTo>
                      <a:lnTo>
                        <a:pt x="561" y="1960"/>
                      </a:lnTo>
                      <a:lnTo>
                        <a:pt x="576" y="1972"/>
                      </a:lnTo>
                      <a:lnTo>
                        <a:pt x="592" y="1982"/>
                      </a:lnTo>
                      <a:lnTo>
                        <a:pt x="607" y="1994"/>
                      </a:lnTo>
                      <a:lnTo>
                        <a:pt x="622" y="2005"/>
                      </a:lnTo>
                      <a:lnTo>
                        <a:pt x="637" y="2017"/>
                      </a:lnTo>
                      <a:lnTo>
                        <a:pt x="652" y="2028"/>
                      </a:lnTo>
                      <a:lnTo>
                        <a:pt x="667" y="2040"/>
                      </a:lnTo>
                      <a:lnTo>
                        <a:pt x="1556" y="2040"/>
                      </a:lnTo>
                      <a:lnTo>
                        <a:pt x="1558" y="2039"/>
                      </a:lnTo>
                      <a:lnTo>
                        <a:pt x="1565" y="2038"/>
                      </a:lnTo>
                      <a:lnTo>
                        <a:pt x="1574" y="2035"/>
                      </a:lnTo>
                      <a:lnTo>
                        <a:pt x="1586" y="2031"/>
                      </a:lnTo>
                      <a:lnTo>
                        <a:pt x="1599" y="2026"/>
                      </a:lnTo>
                      <a:lnTo>
                        <a:pt x="1611" y="2020"/>
                      </a:lnTo>
                      <a:lnTo>
                        <a:pt x="1623" y="2013"/>
                      </a:lnTo>
                      <a:lnTo>
                        <a:pt x="1632" y="2005"/>
                      </a:lnTo>
                      <a:lnTo>
                        <a:pt x="1641" y="1985"/>
                      </a:lnTo>
                      <a:lnTo>
                        <a:pt x="1641" y="1959"/>
                      </a:lnTo>
                      <a:lnTo>
                        <a:pt x="1638" y="1939"/>
                      </a:lnTo>
                      <a:lnTo>
                        <a:pt x="1635" y="1929"/>
                      </a:lnTo>
                      <a:lnTo>
                        <a:pt x="1716" y="1921"/>
                      </a:lnTo>
                      <a:lnTo>
                        <a:pt x="1721" y="1896"/>
                      </a:lnTo>
                      <a:lnTo>
                        <a:pt x="1721" y="1803"/>
                      </a:lnTo>
                      <a:lnTo>
                        <a:pt x="1683" y="180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latin typeface="Basic Sans SF" pitchFamily="2" charset="0"/>
                  </a:endParaRPr>
                </a:p>
              </p:txBody>
            </p:sp>
            <p:sp>
              <p:nvSpPr>
                <p:cNvPr id="14" name="Freeform 2070"/>
                <p:cNvSpPr>
                  <a:spLocks/>
                </p:cNvSpPr>
                <p:nvPr/>
              </p:nvSpPr>
              <p:spPr bwMode="auto">
                <a:xfrm>
                  <a:off x="1414" y="2750"/>
                  <a:ext cx="260" cy="427"/>
                </a:xfrm>
                <a:custGeom>
                  <a:avLst/>
                  <a:gdLst>
                    <a:gd name="T0" fmla="*/ 0 w 521"/>
                    <a:gd name="T1" fmla="*/ 0 h 853"/>
                    <a:gd name="T2" fmla="*/ 0 w 521"/>
                    <a:gd name="T3" fmla="*/ 3 h 853"/>
                    <a:gd name="T4" fmla="*/ 0 w 521"/>
                    <a:gd name="T5" fmla="*/ 3 h 853"/>
                    <a:gd name="T6" fmla="*/ 0 w 521"/>
                    <a:gd name="T7" fmla="*/ 4 h 853"/>
                    <a:gd name="T8" fmla="*/ 0 w 521"/>
                    <a:gd name="T9" fmla="*/ 4 h 853"/>
                    <a:gd name="T10" fmla="*/ 0 w 521"/>
                    <a:gd name="T11" fmla="*/ 4 h 853"/>
                    <a:gd name="T12" fmla="*/ 2 w 521"/>
                    <a:gd name="T13" fmla="*/ 4 h 853"/>
                    <a:gd name="T14" fmla="*/ 2 w 521"/>
                    <a:gd name="T15" fmla="*/ 4 h 853"/>
                    <a:gd name="T16" fmla="*/ 2 w 521"/>
                    <a:gd name="T17" fmla="*/ 4 h 853"/>
                    <a:gd name="T18" fmla="*/ 2 w 521"/>
                    <a:gd name="T19" fmla="*/ 3 h 853"/>
                    <a:gd name="T20" fmla="*/ 2 w 521"/>
                    <a:gd name="T21" fmla="*/ 3 h 853"/>
                    <a:gd name="T22" fmla="*/ 2 w 521"/>
                    <a:gd name="T23" fmla="*/ 1 h 853"/>
                    <a:gd name="T24" fmla="*/ 0 w 521"/>
                    <a:gd name="T25" fmla="*/ 0 h 85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1"/>
                    <a:gd name="T40" fmla="*/ 0 h 853"/>
                    <a:gd name="T41" fmla="*/ 521 w 521"/>
                    <a:gd name="T42" fmla="*/ 853 h 85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1" h="853">
                      <a:moveTo>
                        <a:pt x="38" y="0"/>
                      </a:moveTo>
                      <a:lnTo>
                        <a:pt x="0" y="673"/>
                      </a:lnTo>
                      <a:lnTo>
                        <a:pt x="59" y="686"/>
                      </a:lnTo>
                      <a:lnTo>
                        <a:pt x="59" y="769"/>
                      </a:lnTo>
                      <a:lnTo>
                        <a:pt x="5" y="769"/>
                      </a:lnTo>
                      <a:lnTo>
                        <a:pt x="5" y="853"/>
                      </a:lnTo>
                      <a:lnTo>
                        <a:pt x="521" y="853"/>
                      </a:lnTo>
                      <a:lnTo>
                        <a:pt x="521" y="771"/>
                      </a:lnTo>
                      <a:lnTo>
                        <a:pt x="521" y="769"/>
                      </a:lnTo>
                      <a:lnTo>
                        <a:pt x="521" y="686"/>
                      </a:lnTo>
                      <a:lnTo>
                        <a:pt x="521" y="670"/>
                      </a:lnTo>
                      <a:lnTo>
                        <a:pt x="521" y="26"/>
                      </a:lnTo>
                      <a:lnTo>
                        <a:pt x="38" y="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latin typeface="Basic Sans SF" pitchFamily="2" charset="0"/>
                  </a:endParaRPr>
                </a:p>
              </p:txBody>
            </p:sp>
            <p:sp>
              <p:nvSpPr>
                <p:cNvPr id="15" name="Freeform 2071"/>
                <p:cNvSpPr>
                  <a:spLocks/>
                </p:cNvSpPr>
                <p:nvPr/>
              </p:nvSpPr>
              <p:spPr bwMode="auto">
                <a:xfrm>
                  <a:off x="1451" y="2788"/>
                  <a:ext cx="144" cy="254"/>
                </a:xfrm>
                <a:custGeom>
                  <a:avLst/>
                  <a:gdLst>
                    <a:gd name="T0" fmla="*/ 1 w 287"/>
                    <a:gd name="T1" fmla="*/ 2 h 508"/>
                    <a:gd name="T2" fmla="*/ 1 w 287"/>
                    <a:gd name="T3" fmla="*/ 2 h 508"/>
                    <a:gd name="T4" fmla="*/ 1 w 287"/>
                    <a:gd name="T5" fmla="*/ 2 h 508"/>
                    <a:gd name="T6" fmla="*/ 1 w 287"/>
                    <a:gd name="T7" fmla="*/ 2 h 508"/>
                    <a:gd name="T8" fmla="*/ 1 w 287"/>
                    <a:gd name="T9" fmla="*/ 2 h 508"/>
                    <a:gd name="T10" fmla="*/ 2 w 287"/>
                    <a:gd name="T11" fmla="*/ 2 h 508"/>
                    <a:gd name="T12" fmla="*/ 2 w 287"/>
                    <a:gd name="T13" fmla="*/ 2 h 508"/>
                    <a:gd name="T14" fmla="*/ 2 w 287"/>
                    <a:gd name="T15" fmla="*/ 2 h 508"/>
                    <a:gd name="T16" fmla="*/ 2 w 287"/>
                    <a:gd name="T17" fmla="*/ 2 h 508"/>
                    <a:gd name="T18" fmla="*/ 2 w 287"/>
                    <a:gd name="T19" fmla="*/ 1 h 508"/>
                    <a:gd name="T20" fmla="*/ 2 w 287"/>
                    <a:gd name="T21" fmla="*/ 1 h 508"/>
                    <a:gd name="T22" fmla="*/ 2 w 287"/>
                    <a:gd name="T23" fmla="*/ 1 h 508"/>
                    <a:gd name="T24" fmla="*/ 2 w 287"/>
                    <a:gd name="T25" fmla="*/ 1 h 508"/>
                    <a:gd name="T26" fmla="*/ 2 w 287"/>
                    <a:gd name="T27" fmla="*/ 1 h 508"/>
                    <a:gd name="T28" fmla="*/ 2 w 287"/>
                    <a:gd name="T29" fmla="*/ 1 h 508"/>
                    <a:gd name="T30" fmla="*/ 2 w 287"/>
                    <a:gd name="T31" fmla="*/ 1 h 508"/>
                    <a:gd name="T32" fmla="*/ 1 w 287"/>
                    <a:gd name="T33" fmla="*/ 1 h 508"/>
                    <a:gd name="T34" fmla="*/ 1 w 287"/>
                    <a:gd name="T35" fmla="*/ 1 h 508"/>
                    <a:gd name="T36" fmla="*/ 1 w 287"/>
                    <a:gd name="T37" fmla="*/ 0 h 508"/>
                    <a:gd name="T38" fmla="*/ 1 w 287"/>
                    <a:gd name="T39" fmla="*/ 0 h 508"/>
                    <a:gd name="T40" fmla="*/ 1 w 287"/>
                    <a:gd name="T41" fmla="*/ 1 h 508"/>
                    <a:gd name="T42" fmla="*/ 1 w 287"/>
                    <a:gd name="T43" fmla="*/ 1 h 508"/>
                    <a:gd name="T44" fmla="*/ 1 w 287"/>
                    <a:gd name="T45" fmla="*/ 1 h 508"/>
                    <a:gd name="T46" fmla="*/ 1 w 287"/>
                    <a:gd name="T47" fmla="*/ 1 h 508"/>
                    <a:gd name="T48" fmla="*/ 1 w 287"/>
                    <a:gd name="T49" fmla="*/ 1 h 508"/>
                    <a:gd name="T50" fmla="*/ 1 w 287"/>
                    <a:gd name="T51" fmla="*/ 1 h 508"/>
                    <a:gd name="T52" fmla="*/ 1 w 287"/>
                    <a:gd name="T53" fmla="*/ 1 h 508"/>
                    <a:gd name="T54" fmla="*/ 0 w 287"/>
                    <a:gd name="T55" fmla="*/ 2 h 508"/>
                    <a:gd name="T56" fmla="*/ 0 w 287"/>
                    <a:gd name="T57" fmla="*/ 2 h 508"/>
                    <a:gd name="T58" fmla="*/ 1 w 287"/>
                    <a:gd name="T59" fmla="*/ 2 h 508"/>
                    <a:gd name="T60" fmla="*/ 1 w 287"/>
                    <a:gd name="T61" fmla="*/ 2 h 508"/>
                    <a:gd name="T62" fmla="*/ 1 w 287"/>
                    <a:gd name="T63" fmla="*/ 2 h 508"/>
                    <a:gd name="T64" fmla="*/ 1 w 287"/>
                    <a:gd name="T65" fmla="*/ 2 h 508"/>
                    <a:gd name="T66" fmla="*/ 1 w 287"/>
                    <a:gd name="T67" fmla="*/ 2 h 508"/>
                    <a:gd name="T68" fmla="*/ 1 w 287"/>
                    <a:gd name="T69" fmla="*/ 2 h 508"/>
                    <a:gd name="T70" fmla="*/ 1 w 287"/>
                    <a:gd name="T71" fmla="*/ 2 h 508"/>
                    <a:gd name="T72" fmla="*/ 1 w 287"/>
                    <a:gd name="T73" fmla="*/ 2 h 50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287"/>
                    <a:gd name="T112" fmla="*/ 0 h 508"/>
                    <a:gd name="T113" fmla="*/ 287 w 287"/>
                    <a:gd name="T114" fmla="*/ 508 h 508"/>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287" h="508">
                      <a:moveTo>
                        <a:pt x="224" y="508"/>
                      </a:moveTo>
                      <a:lnTo>
                        <a:pt x="232" y="508"/>
                      </a:lnTo>
                      <a:lnTo>
                        <a:pt x="240" y="506"/>
                      </a:lnTo>
                      <a:lnTo>
                        <a:pt x="247" y="503"/>
                      </a:lnTo>
                      <a:lnTo>
                        <a:pt x="254" y="498"/>
                      </a:lnTo>
                      <a:lnTo>
                        <a:pt x="258" y="492"/>
                      </a:lnTo>
                      <a:lnTo>
                        <a:pt x="263" y="485"/>
                      </a:lnTo>
                      <a:lnTo>
                        <a:pt x="265" y="477"/>
                      </a:lnTo>
                      <a:lnTo>
                        <a:pt x="266" y="469"/>
                      </a:lnTo>
                      <a:lnTo>
                        <a:pt x="287" y="53"/>
                      </a:lnTo>
                      <a:lnTo>
                        <a:pt x="287" y="45"/>
                      </a:lnTo>
                      <a:lnTo>
                        <a:pt x="285" y="37"/>
                      </a:lnTo>
                      <a:lnTo>
                        <a:pt x="281" y="29"/>
                      </a:lnTo>
                      <a:lnTo>
                        <a:pt x="277" y="23"/>
                      </a:lnTo>
                      <a:lnTo>
                        <a:pt x="271" y="17"/>
                      </a:lnTo>
                      <a:lnTo>
                        <a:pt x="264" y="14"/>
                      </a:lnTo>
                      <a:lnTo>
                        <a:pt x="256" y="10"/>
                      </a:lnTo>
                      <a:lnTo>
                        <a:pt x="248" y="9"/>
                      </a:lnTo>
                      <a:lnTo>
                        <a:pt x="65" y="0"/>
                      </a:lnTo>
                      <a:lnTo>
                        <a:pt x="57" y="0"/>
                      </a:lnTo>
                      <a:lnTo>
                        <a:pt x="49" y="2"/>
                      </a:lnTo>
                      <a:lnTo>
                        <a:pt x="41" y="6"/>
                      </a:lnTo>
                      <a:lnTo>
                        <a:pt x="35" y="10"/>
                      </a:lnTo>
                      <a:lnTo>
                        <a:pt x="29" y="16"/>
                      </a:lnTo>
                      <a:lnTo>
                        <a:pt x="26" y="23"/>
                      </a:lnTo>
                      <a:lnTo>
                        <a:pt x="22" y="31"/>
                      </a:lnTo>
                      <a:lnTo>
                        <a:pt x="21" y="39"/>
                      </a:lnTo>
                      <a:lnTo>
                        <a:pt x="0" y="457"/>
                      </a:lnTo>
                      <a:lnTo>
                        <a:pt x="0" y="465"/>
                      </a:lnTo>
                      <a:lnTo>
                        <a:pt x="3" y="473"/>
                      </a:lnTo>
                      <a:lnTo>
                        <a:pt x="6" y="480"/>
                      </a:lnTo>
                      <a:lnTo>
                        <a:pt x="11" y="485"/>
                      </a:lnTo>
                      <a:lnTo>
                        <a:pt x="16" y="491"/>
                      </a:lnTo>
                      <a:lnTo>
                        <a:pt x="23" y="495"/>
                      </a:lnTo>
                      <a:lnTo>
                        <a:pt x="31" y="498"/>
                      </a:lnTo>
                      <a:lnTo>
                        <a:pt x="39" y="499"/>
                      </a:lnTo>
                      <a:lnTo>
                        <a:pt x="224" y="508"/>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latin typeface="Basic Sans SF" pitchFamily="2" charset="0"/>
                  </a:endParaRPr>
                </a:p>
              </p:txBody>
            </p:sp>
          </p:grpSp>
        </p:grpSp>
      </p:grpSp>
      <p:grpSp>
        <p:nvGrpSpPr>
          <p:cNvPr id="16" name="Group 2111"/>
          <p:cNvGrpSpPr>
            <a:grpSpLocks/>
          </p:cNvGrpSpPr>
          <p:nvPr/>
        </p:nvGrpSpPr>
        <p:grpSpPr bwMode="auto">
          <a:xfrm>
            <a:off x="4779943" y="1614293"/>
            <a:ext cx="1866864" cy="538494"/>
            <a:chOff x="2310" y="1509"/>
            <a:chExt cx="1004" cy="424"/>
          </a:xfrm>
        </p:grpSpPr>
        <p:sp>
          <p:nvSpPr>
            <p:cNvPr id="17" name="AutoShape 2107"/>
            <p:cNvSpPr>
              <a:spLocks noChangeArrowheads="1"/>
            </p:cNvSpPr>
            <p:nvPr/>
          </p:nvSpPr>
          <p:spPr bwMode="auto">
            <a:xfrm rot="5400000">
              <a:off x="2315" y="1504"/>
              <a:ext cx="424" cy="434"/>
            </a:xfrm>
            <a:prstGeom prst="downArrow">
              <a:avLst>
                <a:gd name="adj1" fmla="val 50000"/>
                <a:gd name="adj2" fmla="val 25590"/>
              </a:avLst>
            </a:prstGeom>
            <a:solidFill>
              <a:srgbClr val="FF66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1" hangingPunct="1"/>
              <a:endParaRPr lang="en-US" sz="2400">
                <a:latin typeface="Basic Sans SF" pitchFamily="2" charset="0"/>
              </a:endParaRPr>
            </a:p>
          </p:txBody>
        </p:sp>
        <p:sp>
          <p:nvSpPr>
            <p:cNvPr id="18" name="AutoShape 2108"/>
            <p:cNvSpPr>
              <a:spLocks noChangeArrowheads="1"/>
            </p:cNvSpPr>
            <p:nvPr/>
          </p:nvSpPr>
          <p:spPr bwMode="auto">
            <a:xfrm rot="-5400000">
              <a:off x="2885" y="1504"/>
              <a:ext cx="424" cy="434"/>
            </a:xfrm>
            <a:prstGeom prst="downArrow">
              <a:avLst>
                <a:gd name="adj1" fmla="val 50000"/>
                <a:gd name="adj2" fmla="val 25590"/>
              </a:avLst>
            </a:prstGeom>
            <a:solidFill>
              <a:srgbClr val="FF66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eaLnBrk="1" hangingPunct="1"/>
              <a:endParaRPr lang="en-US" sz="2400">
                <a:latin typeface="Basic Sans SF" pitchFamily="2" charset="0"/>
              </a:endParaRPr>
            </a:p>
          </p:txBody>
        </p:sp>
      </p:grpSp>
      <p:grpSp>
        <p:nvGrpSpPr>
          <p:cNvPr id="19" name="Group 2113"/>
          <p:cNvGrpSpPr>
            <a:grpSpLocks/>
          </p:cNvGrpSpPr>
          <p:nvPr/>
        </p:nvGrpSpPr>
        <p:grpSpPr bwMode="auto">
          <a:xfrm>
            <a:off x="7394413" y="116985"/>
            <a:ext cx="3036443" cy="3116661"/>
            <a:chOff x="3924" y="545"/>
            <a:chExt cx="1633" cy="2454"/>
          </a:xfrm>
        </p:grpSpPr>
        <p:sp>
          <p:nvSpPr>
            <p:cNvPr id="20" name="Rectangle 2064"/>
            <p:cNvSpPr>
              <a:spLocks noChangeArrowheads="1"/>
            </p:cNvSpPr>
            <p:nvPr/>
          </p:nvSpPr>
          <p:spPr bwMode="auto">
            <a:xfrm>
              <a:off x="3924" y="545"/>
              <a:ext cx="1633" cy="13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b"/>
            <a:lstStyle/>
            <a:p>
              <a:pPr algn="ctr">
                <a:lnSpc>
                  <a:spcPct val="95000"/>
                </a:lnSpc>
                <a:buClr>
                  <a:srgbClr val="F78C3B"/>
                </a:buClr>
                <a:buFont typeface="Wingdings" charset="0"/>
                <a:buNone/>
                <a:tabLst>
                  <a:tab pos="334963" algn="l"/>
                </a:tabLst>
              </a:pPr>
              <a:r>
                <a:rPr lang="en-GB" sz="2400" b="1" dirty="0">
                  <a:latin typeface="Basic Sans SF" pitchFamily="2" charset="0"/>
                </a:rPr>
                <a:t>OUT OF SCHOOL</a:t>
              </a:r>
            </a:p>
            <a:p>
              <a:pPr algn="ctr">
                <a:lnSpc>
                  <a:spcPct val="85000"/>
                </a:lnSpc>
                <a:buClr>
                  <a:srgbClr val="F78C3B"/>
                </a:buClr>
                <a:buFont typeface="Wingdings" charset="0"/>
                <a:buNone/>
                <a:tabLst>
                  <a:tab pos="334963" algn="l"/>
                </a:tabLst>
              </a:pPr>
              <a:endParaRPr lang="en-GB" sz="2000" b="1" dirty="0">
                <a:latin typeface="Basic Sans SF" pitchFamily="2" charset="0"/>
              </a:endParaRPr>
            </a:p>
            <a:p>
              <a:pPr algn="ctr">
                <a:lnSpc>
                  <a:spcPct val="85000"/>
                </a:lnSpc>
                <a:buClr>
                  <a:srgbClr val="F78C3B"/>
                </a:buClr>
                <a:buFont typeface="Wingdings" charset="0"/>
                <a:buNone/>
                <a:tabLst>
                  <a:tab pos="334963" algn="l"/>
                </a:tabLst>
              </a:pPr>
              <a:r>
                <a:rPr lang="en-GB" sz="2000" dirty="0" smtClean="0">
                  <a:latin typeface="Basic Sans SF" pitchFamily="2" charset="0"/>
                </a:rPr>
                <a:t>Sometimes </a:t>
              </a:r>
              <a:r>
                <a:rPr lang="en-GB" sz="2000" dirty="0">
                  <a:latin typeface="Basic Sans SF" pitchFamily="2" charset="0"/>
                </a:rPr>
                <a:t>no supervision, filtering or monitoring</a:t>
              </a:r>
              <a:r>
                <a:rPr lang="en-GB" sz="2000" b="1" dirty="0">
                  <a:latin typeface="Basic Sans SF" pitchFamily="2" charset="0"/>
                </a:rPr>
                <a:t> </a:t>
              </a:r>
            </a:p>
          </p:txBody>
        </p:sp>
        <p:sp>
          <p:nvSpPr>
            <p:cNvPr id="21" name="Freeform 2097"/>
            <p:cNvSpPr>
              <a:spLocks/>
            </p:cNvSpPr>
            <p:nvPr/>
          </p:nvSpPr>
          <p:spPr bwMode="auto">
            <a:xfrm>
              <a:off x="4368" y="2295"/>
              <a:ext cx="277" cy="268"/>
            </a:xfrm>
            <a:custGeom>
              <a:avLst/>
              <a:gdLst>
                <a:gd name="T0" fmla="*/ 1 w 553"/>
                <a:gd name="T1" fmla="*/ 2 h 536"/>
                <a:gd name="T2" fmla="*/ 1 w 553"/>
                <a:gd name="T3" fmla="*/ 2 h 536"/>
                <a:gd name="T4" fmla="*/ 1 w 553"/>
                <a:gd name="T5" fmla="*/ 2 h 536"/>
                <a:gd name="T6" fmla="*/ 1 w 553"/>
                <a:gd name="T7" fmla="*/ 2 h 536"/>
                <a:gd name="T8" fmla="*/ 1 w 553"/>
                <a:gd name="T9" fmla="*/ 2 h 536"/>
                <a:gd name="T10" fmla="*/ 1 w 553"/>
                <a:gd name="T11" fmla="*/ 2 h 536"/>
                <a:gd name="T12" fmla="*/ 1 w 553"/>
                <a:gd name="T13" fmla="*/ 2 h 536"/>
                <a:gd name="T14" fmla="*/ 1 w 553"/>
                <a:gd name="T15" fmla="*/ 2 h 536"/>
                <a:gd name="T16" fmla="*/ 2 w 553"/>
                <a:gd name="T17" fmla="*/ 2 h 536"/>
                <a:gd name="T18" fmla="*/ 2 w 553"/>
                <a:gd name="T19" fmla="*/ 2 h 536"/>
                <a:gd name="T20" fmla="*/ 2 w 553"/>
                <a:gd name="T21" fmla="*/ 3 h 536"/>
                <a:gd name="T22" fmla="*/ 2 w 553"/>
                <a:gd name="T23" fmla="*/ 2 h 536"/>
                <a:gd name="T24" fmla="*/ 2 w 553"/>
                <a:gd name="T25" fmla="*/ 2 h 536"/>
                <a:gd name="T26" fmla="*/ 2 w 553"/>
                <a:gd name="T27" fmla="*/ 3 h 536"/>
                <a:gd name="T28" fmla="*/ 2 w 553"/>
                <a:gd name="T29" fmla="*/ 3 h 536"/>
                <a:gd name="T30" fmla="*/ 2 w 553"/>
                <a:gd name="T31" fmla="*/ 2 h 536"/>
                <a:gd name="T32" fmla="*/ 2 w 553"/>
                <a:gd name="T33" fmla="*/ 2 h 536"/>
                <a:gd name="T34" fmla="*/ 2 w 553"/>
                <a:gd name="T35" fmla="*/ 2 h 536"/>
                <a:gd name="T36" fmla="*/ 2 w 553"/>
                <a:gd name="T37" fmla="*/ 2 h 536"/>
                <a:gd name="T38" fmla="*/ 2 w 553"/>
                <a:gd name="T39" fmla="*/ 2 h 536"/>
                <a:gd name="T40" fmla="*/ 2 w 553"/>
                <a:gd name="T41" fmla="*/ 2 h 536"/>
                <a:gd name="T42" fmla="*/ 2 w 553"/>
                <a:gd name="T43" fmla="*/ 2 h 536"/>
                <a:gd name="T44" fmla="*/ 2 w 553"/>
                <a:gd name="T45" fmla="*/ 2 h 536"/>
                <a:gd name="T46" fmla="*/ 2 w 553"/>
                <a:gd name="T47" fmla="*/ 2 h 536"/>
                <a:gd name="T48" fmla="*/ 2 w 553"/>
                <a:gd name="T49" fmla="*/ 2 h 536"/>
                <a:gd name="T50" fmla="*/ 2 w 553"/>
                <a:gd name="T51" fmla="*/ 2 h 536"/>
                <a:gd name="T52" fmla="*/ 2 w 553"/>
                <a:gd name="T53" fmla="*/ 2 h 536"/>
                <a:gd name="T54" fmla="*/ 3 w 553"/>
                <a:gd name="T55" fmla="*/ 1 h 536"/>
                <a:gd name="T56" fmla="*/ 3 w 553"/>
                <a:gd name="T57" fmla="*/ 1 h 536"/>
                <a:gd name="T58" fmla="*/ 3 w 553"/>
                <a:gd name="T59" fmla="*/ 1 h 536"/>
                <a:gd name="T60" fmla="*/ 2 w 553"/>
                <a:gd name="T61" fmla="*/ 1 h 536"/>
                <a:gd name="T62" fmla="*/ 2 w 553"/>
                <a:gd name="T63" fmla="*/ 1 h 536"/>
                <a:gd name="T64" fmla="*/ 2 w 553"/>
                <a:gd name="T65" fmla="*/ 1 h 536"/>
                <a:gd name="T66" fmla="*/ 2 w 553"/>
                <a:gd name="T67" fmla="*/ 1 h 536"/>
                <a:gd name="T68" fmla="*/ 1 w 553"/>
                <a:gd name="T69" fmla="*/ 1 h 536"/>
                <a:gd name="T70" fmla="*/ 1 w 553"/>
                <a:gd name="T71" fmla="*/ 1 h 536"/>
                <a:gd name="T72" fmla="*/ 1 w 553"/>
                <a:gd name="T73" fmla="*/ 1 h 536"/>
                <a:gd name="T74" fmla="*/ 1 w 553"/>
                <a:gd name="T75" fmla="*/ 1 h 536"/>
                <a:gd name="T76" fmla="*/ 1 w 553"/>
                <a:gd name="T77" fmla="*/ 1 h 536"/>
                <a:gd name="T78" fmla="*/ 1 w 553"/>
                <a:gd name="T79" fmla="*/ 1 h 536"/>
                <a:gd name="T80" fmla="*/ 1 w 553"/>
                <a:gd name="T81" fmla="*/ 2 h 536"/>
                <a:gd name="T82" fmla="*/ 1 w 553"/>
                <a:gd name="T83" fmla="*/ 2 h 536"/>
                <a:gd name="T84" fmla="*/ 1 w 553"/>
                <a:gd name="T85" fmla="*/ 2 h 536"/>
                <a:gd name="T86" fmla="*/ 1 w 553"/>
                <a:gd name="T87" fmla="*/ 2 h 536"/>
                <a:gd name="T88" fmla="*/ 1 w 553"/>
                <a:gd name="T89" fmla="*/ 2 h 536"/>
                <a:gd name="T90" fmla="*/ 1 w 553"/>
                <a:gd name="T91" fmla="*/ 2 h 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553"/>
                <a:gd name="T139" fmla="*/ 0 h 536"/>
                <a:gd name="T140" fmla="*/ 553 w 553"/>
                <a:gd name="T141" fmla="*/ 536 h 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553" h="536">
                  <a:moveTo>
                    <a:pt x="75" y="344"/>
                  </a:moveTo>
                  <a:lnTo>
                    <a:pt x="83" y="347"/>
                  </a:lnTo>
                  <a:lnTo>
                    <a:pt x="91" y="349"/>
                  </a:lnTo>
                  <a:lnTo>
                    <a:pt x="100" y="349"/>
                  </a:lnTo>
                  <a:lnTo>
                    <a:pt x="108" y="350"/>
                  </a:lnTo>
                  <a:lnTo>
                    <a:pt x="113" y="350"/>
                  </a:lnTo>
                  <a:lnTo>
                    <a:pt x="118" y="349"/>
                  </a:lnTo>
                  <a:lnTo>
                    <a:pt x="121" y="349"/>
                  </a:lnTo>
                  <a:lnTo>
                    <a:pt x="123" y="349"/>
                  </a:lnTo>
                  <a:lnTo>
                    <a:pt x="121" y="351"/>
                  </a:lnTo>
                  <a:lnTo>
                    <a:pt x="120" y="356"/>
                  </a:lnTo>
                  <a:lnTo>
                    <a:pt x="117" y="364"/>
                  </a:lnTo>
                  <a:lnTo>
                    <a:pt x="113" y="373"/>
                  </a:lnTo>
                  <a:lnTo>
                    <a:pt x="118" y="375"/>
                  </a:lnTo>
                  <a:lnTo>
                    <a:pt x="121" y="378"/>
                  </a:lnTo>
                  <a:lnTo>
                    <a:pt x="125" y="380"/>
                  </a:lnTo>
                  <a:lnTo>
                    <a:pt x="128" y="382"/>
                  </a:lnTo>
                  <a:lnTo>
                    <a:pt x="142" y="393"/>
                  </a:lnTo>
                  <a:lnTo>
                    <a:pt x="156" y="402"/>
                  </a:lnTo>
                  <a:lnTo>
                    <a:pt x="170" y="412"/>
                  </a:lnTo>
                  <a:lnTo>
                    <a:pt x="182" y="422"/>
                  </a:lnTo>
                  <a:lnTo>
                    <a:pt x="196" y="432"/>
                  </a:lnTo>
                  <a:lnTo>
                    <a:pt x="209" y="441"/>
                  </a:lnTo>
                  <a:lnTo>
                    <a:pt x="223" y="452"/>
                  </a:lnTo>
                  <a:lnTo>
                    <a:pt x="235" y="461"/>
                  </a:lnTo>
                  <a:lnTo>
                    <a:pt x="248" y="470"/>
                  </a:lnTo>
                  <a:lnTo>
                    <a:pt x="262" y="480"/>
                  </a:lnTo>
                  <a:lnTo>
                    <a:pt x="275" y="490"/>
                  </a:lnTo>
                  <a:lnTo>
                    <a:pt x="288" y="499"/>
                  </a:lnTo>
                  <a:lnTo>
                    <a:pt x="301" y="508"/>
                  </a:lnTo>
                  <a:lnTo>
                    <a:pt x="314" y="517"/>
                  </a:lnTo>
                  <a:lnTo>
                    <a:pt x="328" y="526"/>
                  </a:lnTo>
                  <a:lnTo>
                    <a:pt x="340" y="536"/>
                  </a:lnTo>
                  <a:lnTo>
                    <a:pt x="338" y="524"/>
                  </a:lnTo>
                  <a:lnTo>
                    <a:pt x="336" y="515"/>
                  </a:lnTo>
                  <a:lnTo>
                    <a:pt x="334" y="507"/>
                  </a:lnTo>
                  <a:lnTo>
                    <a:pt x="333" y="505"/>
                  </a:lnTo>
                  <a:lnTo>
                    <a:pt x="334" y="506"/>
                  </a:lnTo>
                  <a:lnTo>
                    <a:pt x="339" y="508"/>
                  </a:lnTo>
                  <a:lnTo>
                    <a:pt x="346" y="511"/>
                  </a:lnTo>
                  <a:lnTo>
                    <a:pt x="354" y="515"/>
                  </a:lnTo>
                  <a:lnTo>
                    <a:pt x="362" y="520"/>
                  </a:lnTo>
                  <a:lnTo>
                    <a:pt x="370" y="523"/>
                  </a:lnTo>
                  <a:lnTo>
                    <a:pt x="378" y="525"/>
                  </a:lnTo>
                  <a:lnTo>
                    <a:pt x="384" y="526"/>
                  </a:lnTo>
                  <a:lnTo>
                    <a:pt x="394" y="522"/>
                  </a:lnTo>
                  <a:lnTo>
                    <a:pt x="404" y="513"/>
                  </a:lnTo>
                  <a:lnTo>
                    <a:pt x="411" y="500"/>
                  </a:lnTo>
                  <a:lnTo>
                    <a:pt x="414" y="488"/>
                  </a:lnTo>
                  <a:lnTo>
                    <a:pt x="417" y="480"/>
                  </a:lnTo>
                  <a:lnTo>
                    <a:pt x="424" y="476"/>
                  </a:lnTo>
                  <a:lnTo>
                    <a:pt x="431" y="471"/>
                  </a:lnTo>
                  <a:lnTo>
                    <a:pt x="435" y="463"/>
                  </a:lnTo>
                  <a:lnTo>
                    <a:pt x="435" y="455"/>
                  </a:lnTo>
                  <a:lnTo>
                    <a:pt x="434" y="449"/>
                  </a:lnTo>
                  <a:lnTo>
                    <a:pt x="431" y="447"/>
                  </a:lnTo>
                  <a:lnTo>
                    <a:pt x="431" y="446"/>
                  </a:lnTo>
                  <a:lnTo>
                    <a:pt x="452" y="441"/>
                  </a:lnTo>
                  <a:lnTo>
                    <a:pt x="452" y="408"/>
                  </a:lnTo>
                  <a:lnTo>
                    <a:pt x="453" y="408"/>
                  </a:lnTo>
                  <a:lnTo>
                    <a:pt x="457" y="408"/>
                  </a:lnTo>
                  <a:lnTo>
                    <a:pt x="462" y="408"/>
                  </a:lnTo>
                  <a:lnTo>
                    <a:pt x="468" y="407"/>
                  </a:lnTo>
                  <a:lnTo>
                    <a:pt x="475" y="407"/>
                  </a:lnTo>
                  <a:lnTo>
                    <a:pt x="483" y="405"/>
                  </a:lnTo>
                  <a:lnTo>
                    <a:pt x="489" y="404"/>
                  </a:lnTo>
                  <a:lnTo>
                    <a:pt x="495" y="403"/>
                  </a:lnTo>
                  <a:lnTo>
                    <a:pt x="500" y="399"/>
                  </a:lnTo>
                  <a:lnTo>
                    <a:pt x="501" y="393"/>
                  </a:lnTo>
                  <a:lnTo>
                    <a:pt x="500" y="388"/>
                  </a:lnTo>
                  <a:lnTo>
                    <a:pt x="499" y="386"/>
                  </a:lnTo>
                  <a:lnTo>
                    <a:pt x="495" y="378"/>
                  </a:lnTo>
                  <a:lnTo>
                    <a:pt x="485" y="357"/>
                  </a:lnTo>
                  <a:lnTo>
                    <a:pt x="478" y="333"/>
                  </a:lnTo>
                  <a:lnTo>
                    <a:pt x="482" y="311"/>
                  </a:lnTo>
                  <a:lnTo>
                    <a:pt x="489" y="303"/>
                  </a:lnTo>
                  <a:lnTo>
                    <a:pt x="497" y="296"/>
                  </a:lnTo>
                  <a:lnTo>
                    <a:pt x="504" y="291"/>
                  </a:lnTo>
                  <a:lnTo>
                    <a:pt x="507" y="289"/>
                  </a:lnTo>
                  <a:lnTo>
                    <a:pt x="508" y="292"/>
                  </a:lnTo>
                  <a:lnTo>
                    <a:pt x="512" y="299"/>
                  </a:lnTo>
                  <a:lnTo>
                    <a:pt x="520" y="304"/>
                  </a:lnTo>
                  <a:lnTo>
                    <a:pt x="533" y="298"/>
                  </a:lnTo>
                  <a:lnTo>
                    <a:pt x="545" y="276"/>
                  </a:lnTo>
                  <a:lnTo>
                    <a:pt x="552" y="242"/>
                  </a:lnTo>
                  <a:lnTo>
                    <a:pt x="553" y="205"/>
                  </a:lnTo>
                  <a:lnTo>
                    <a:pt x="550" y="175"/>
                  </a:lnTo>
                  <a:lnTo>
                    <a:pt x="545" y="162"/>
                  </a:lnTo>
                  <a:lnTo>
                    <a:pt x="538" y="146"/>
                  </a:lnTo>
                  <a:lnTo>
                    <a:pt x="530" y="128"/>
                  </a:lnTo>
                  <a:lnTo>
                    <a:pt x="519" y="108"/>
                  </a:lnTo>
                  <a:lnTo>
                    <a:pt x="504" y="88"/>
                  </a:lnTo>
                  <a:lnTo>
                    <a:pt x="485" y="68"/>
                  </a:lnTo>
                  <a:lnTo>
                    <a:pt x="465" y="49"/>
                  </a:lnTo>
                  <a:lnTo>
                    <a:pt x="439" y="32"/>
                  </a:lnTo>
                  <a:lnTo>
                    <a:pt x="412" y="18"/>
                  </a:lnTo>
                  <a:lnTo>
                    <a:pt x="382" y="9"/>
                  </a:lnTo>
                  <a:lnTo>
                    <a:pt x="353" y="4"/>
                  </a:lnTo>
                  <a:lnTo>
                    <a:pt x="326" y="1"/>
                  </a:lnTo>
                  <a:lnTo>
                    <a:pt x="302" y="0"/>
                  </a:lnTo>
                  <a:lnTo>
                    <a:pt x="284" y="1"/>
                  </a:lnTo>
                  <a:lnTo>
                    <a:pt x="271" y="2"/>
                  </a:lnTo>
                  <a:lnTo>
                    <a:pt x="267" y="2"/>
                  </a:lnTo>
                  <a:lnTo>
                    <a:pt x="226" y="14"/>
                  </a:lnTo>
                  <a:lnTo>
                    <a:pt x="193" y="39"/>
                  </a:lnTo>
                  <a:lnTo>
                    <a:pt x="165" y="72"/>
                  </a:lnTo>
                  <a:lnTo>
                    <a:pt x="143" y="110"/>
                  </a:lnTo>
                  <a:lnTo>
                    <a:pt x="126" y="147"/>
                  </a:lnTo>
                  <a:lnTo>
                    <a:pt x="113" y="180"/>
                  </a:lnTo>
                  <a:lnTo>
                    <a:pt x="103" y="201"/>
                  </a:lnTo>
                  <a:lnTo>
                    <a:pt x="97" y="208"/>
                  </a:lnTo>
                  <a:lnTo>
                    <a:pt x="82" y="206"/>
                  </a:lnTo>
                  <a:lnTo>
                    <a:pt x="71" y="208"/>
                  </a:lnTo>
                  <a:lnTo>
                    <a:pt x="62" y="215"/>
                  </a:lnTo>
                  <a:lnTo>
                    <a:pt x="55" y="224"/>
                  </a:lnTo>
                  <a:lnTo>
                    <a:pt x="51" y="234"/>
                  </a:lnTo>
                  <a:lnTo>
                    <a:pt x="48" y="242"/>
                  </a:lnTo>
                  <a:lnTo>
                    <a:pt x="47" y="249"/>
                  </a:lnTo>
                  <a:lnTo>
                    <a:pt x="47" y="251"/>
                  </a:lnTo>
                  <a:lnTo>
                    <a:pt x="42" y="284"/>
                  </a:lnTo>
                  <a:lnTo>
                    <a:pt x="42" y="286"/>
                  </a:lnTo>
                  <a:lnTo>
                    <a:pt x="40" y="289"/>
                  </a:lnTo>
                  <a:lnTo>
                    <a:pt x="33" y="294"/>
                  </a:lnTo>
                  <a:lnTo>
                    <a:pt x="21" y="298"/>
                  </a:lnTo>
                  <a:lnTo>
                    <a:pt x="17" y="299"/>
                  </a:lnTo>
                  <a:lnTo>
                    <a:pt x="12" y="301"/>
                  </a:lnTo>
                  <a:lnTo>
                    <a:pt x="6" y="304"/>
                  </a:lnTo>
                  <a:lnTo>
                    <a:pt x="0" y="307"/>
                  </a:lnTo>
                  <a:lnTo>
                    <a:pt x="11" y="312"/>
                  </a:lnTo>
                  <a:lnTo>
                    <a:pt x="20" y="317"/>
                  </a:lnTo>
                  <a:lnTo>
                    <a:pt x="29" y="322"/>
                  </a:lnTo>
                  <a:lnTo>
                    <a:pt x="38" y="327"/>
                  </a:lnTo>
                  <a:lnTo>
                    <a:pt x="48" y="333"/>
                  </a:lnTo>
                  <a:lnTo>
                    <a:pt x="57" y="337"/>
                  </a:lnTo>
                  <a:lnTo>
                    <a:pt x="66" y="343"/>
                  </a:lnTo>
                  <a:lnTo>
                    <a:pt x="75" y="349"/>
                  </a:lnTo>
                  <a:lnTo>
                    <a:pt x="75" y="347"/>
                  </a:lnTo>
                  <a:lnTo>
                    <a:pt x="75" y="346"/>
                  </a:lnTo>
                  <a:lnTo>
                    <a:pt x="75" y="344"/>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latin typeface="Basic Sans SF" pitchFamily="2" charset="0"/>
              </a:endParaRPr>
            </a:p>
          </p:txBody>
        </p:sp>
        <p:sp>
          <p:nvSpPr>
            <p:cNvPr id="22" name="Freeform 2098"/>
            <p:cNvSpPr>
              <a:spLocks/>
            </p:cNvSpPr>
            <p:nvPr/>
          </p:nvSpPr>
          <p:spPr bwMode="auto">
            <a:xfrm>
              <a:off x="3949" y="1979"/>
              <a:ext cx="860" cy="1020"/>
            </a:xfrm>
            <a:custGeom>
              <a:avLst/>
              <a:gdLst>
                <a:gd name="T0" fmla="*/ 5 w 1721"/>
                <a:gd name="T1" fmla="*/ 8 h 2040"/>
                <a:gd name="T2" fmla="*/ 5 w 1721"/>
                <a:gd name="T3" fmla="*/ 7 h 2040"/>
                <a:gd name="T4" fmla="*/ 5 w 1721"/>
                <a:gd name="T5" fmla="*/ 7 h 2040"/>
                <a:gd name="T6" fmla="*/ 5 w 1721"/>
                <a:gd name="T7" fmla="*/ 7 h 2040"/>
                <a:gd name="T8" fmla="*/ 5 w 1721"/>
                <a:gd name="T9" fmla="*/ 7 h 2040"/>
                <a:gd name="T10" fmla="*/ 5 w 1721"/>
                <a:gd name="T11" fmla="*/ 7 h 2040"/>
                <a:gd name="T12" fmla="*/ 6 w 1721"/>
                <a:gd name="T13" fmla="*/ 7 h 2040"/>
                <a:gd name="T14" fmla="*/ 6 w 1721"/>
                <a:gd name="T15" fmla="*/ 7 h 2040"/>
                <a:gd name="T16" fmla="*/ 5 w 1721"/>
                <a:gd name="T17" fmla="*/ 7 h 2040"/>
                <a:gd name="T18" fmla="*/ 5 w 1721"/>
                <a:gd name="T19" fmla="*/ 7 h 2040"/>
                <a:gd name="T20" fmla="*/ 5 w 1721"/>
                <a:gd name="T21" fmla="*/ 7 h 2040"/>
                <a:gd name="T22" fmla="*/ 4 w 1721"/>
                <a:gd name="T23" fmla="*/ 7 h 2040"/>
                <a:gd name="T24" fmla="*/ 4 w 1721"/>
                <a:gd name="T25" fmla="*/ 6 h 2040"/>
                <a:gd name="T26" fmla="*/ 4 w 1721"/>
                <a:gd name="T27" fmla="*/ 5 h 2040"/>
                <a:gd name="T28" fmla="*/ 4 w 1721"/>
                <a:gd name="T29" fmla="*/ 5 h 2040"/>
                <a:gd name="T30" fmla="*/ 3 w 1721"/>
                <a:gd name="T31" fmla="*/ 5 h 2040"/>
                <a:gd name="T32" fmla="*/ 3 w 1721"/>
                <a:gd name="T33" fmla="*/ 4 h 2040"/>
                <a:gd name="T34" fmla="*/ 3 w 1721"/>
                <a:gd name="T35" fmla="*/ 5 h 2040"/>
                <a:gd name="T36" fmla="*/ 3 w 1721"/>
                <a:gd name="T37" fmla="*/ 4 h 2040"/>
                <a:gd name="T38" fmla="*/ 3 w 1721"/>
                <a:gd name="T39" fmla="*/ 4 h 2040"/>
                <a:gd name="T40" fmla="*/ 2 w 1721"/>
                <a:gd name="T41" fmla="*/ 5 h 2040"/>
                <a:gd name="T42" fmla="*/ 2 w 1721"/>
                <a:gd name="T43" fmla="*/ 5 h 2040"/>
                <a:gd name="T44" fmla="*/ 3 w 1721"/>
                <a:gd name="T45" fmla="*/ 5 h 2040"/>
                <a:gd name="T46" fmla="*/ 2 w 1721"/>
                <a:gd name="T47" fmla="*/ 5 h 2040"/>
                <a:gd name="T48" fmla="*/ 2 w 1721"/>
                <a:gd name="T49" fmla="*/ 6 h 2040"/>
                <a:gd name="T50" fmla="*/ 2 w 1721"/>
                <a:gd name="T51" fmla="*/ 7 h 2040"/>
                <a:gd name="T52" fmla="*/ 2 w 1721"/>
                <a:gd name="T53" fmla="*/ 6 h 2040"/>
                <a:gd name="T54" fmla="*/ 2 w 1721"/>
                <a:gd name="T55" fmla="*/ 5 h 2040"/>
                <a:gd name="T56" fmla="*/ 2 w 1721"/>
                <a:gd name="T57" fmla="*/ 5 h 2040"/>
                <a:gd name="T58" fmla="*/ 2 w 1721"/>
                <a:gd name="T59" fmla="*/ 4 h 2040"/>
                <a:gd name="T60" fmla="*/ 2 w 1721"/>
                <a:gd name="T61" fmla="*/ 3 h 2040"/>
                <a:gd name="T62" fmla="*/ 2 w 1721"/>
                <a:gd name="T63" fmla="*/ 3 h 2040"/>
                <a:gd name="T64" fmla="*/ 2 w 1721"/>
                <a:gd name="T65" fmla="*/ 3 h 2040"/>
                <a:gd name="T66" fmla="*/ 3 w 1721"/>
                <a:gd name="T67" fmla="*/ 3 h 2040"/>
                <a:gd name="T68" fmla="*/ 3 w 1721"/>
                <a:gd name="T69" fmla="*/ 2 h 2040"/>
                <a:gd name="T70" fmla="*/ 3 w 1721"/>
                <a:gd name="T71" fmla="*/ 2 h 2040"/>
                <a:gd name="T72" fmla="*/ 3 w 1721"/>
                <a:gd name="T73" fmla="*/ 2 h 2040"/>
                <a:gd name="T74" fmla="*/ 3 w 1721"/>
                <a:gd name="T75" fmla="*/ 2 h 2040"/>
                <a:gd name="T76" fmla="*/ 3 w 1721"/>
                <a:gd name="T77" fmla="*/ 1 h 2040"/>
                <a:gd name="T78" fmla="*/ 3 w 1721"/>
                <a:gd name="T79" fmla="*/ 1 h 2040"/>
                <a:gd name="T80" fmla="*/ 3 w 1721"/>
                <a:gd name="T81" fmla="*/ 1 h 2040"/>
                <a:gd name="T82" fmla="*/ 2 w 1721"/>
                <a:gd name="T83" fmla="*/ 1 h 2040"/>
                <a:gd name="T84" fmla="*/ 2 w 1721"/>
                <a:gd name="T85" fmla="*/ 1 h 2040"/>
                <a:gd name="T86" fmla="*/ 1 w 1721"/>
                <a:gd name="T87" fmla="*/ 1 h 2040"/>
                <a:gd name="T88" fmla="*/ 1 w 1721"/>
                <a:gd name="T89" fmla="*/ 2 h 2040"/>
                <a:gd name="T90" fmla="*/ 1 w 1721"/>
                <a:gd name="T91" fmla="*/ 2 h 2040"/>
                <a:gd name="T92" fmla="*/ 1 w 1721"/>
                <a:gd name="T93" fmla="*/ 2 h 2040"/>
                <a:gd name="T94" fmla="*/ 1 w 1721"/>
                <a:gd name="T95" fmla="*/ 2 h 2040"/>
                <a:gd name="T96" fmla="*/ 0 w 1721"/>
                <a:gd name="T97" fmla="*/ 2 h 2040"/>
                <a:gd name="T98" fmla="*/ 0 w 1721"/>
                <a:gd name="T99" fmla="*/ 3 h 2040"/>
                <a:gd name="T100" fmla="*/ 0 w 1721"/>
                <a:gd name="T101" fmla="*/ 7 h 2040"/>
                <a:gd name="T102" fmla="*/ 1 w 1721"/>
                <a:gd name="T103" fmla="*/ 7 h 2040"/>
                <a:gd name="T104" fmla="*/ 1 w 1721"/>
                <a:gd name="T105" fmla="*/ 8 h 2040"/>
                <a:gd name="T106" fmla="*/ 1 w 1721"/>
                <a:gd name="T107" fmla="*/ 7 h 2040"/>
                <a:gd name="T108" fmla="*/ 1 w 1721"/>
                <a:gd name="T109" fmla="*/ 7 h 2040"/>
                <a:gd name="T110" fmla="*/ 1 w 1721"/>
                <a:gd name="T111" fmla="*/ 7 h 2040"/>
                <a:gd name="T112" fmla="*/ 1 w 1721"/>
                <a:gd name="T113" fmla="*/ 7 h 2040"/>
                <a:gd name="T114" fmla="*/ 1 w 1721"/>
                <a:gd name="T115" fmla="*/ 7 h 2040"/>
                <a:gd name="T116" fmla="*/ 1 w 1721"/>
                <a:gd name="T117" fmla="*/ 8 h 2040"/>
                <a:gd name="T118" fmla="*/ 2 w 1721"/>
                <a:gd name="T119" fmla="*/ 8 h 2040"/>
                <a:gd name="T120" fmla="*/ 6 w 1721"/>
                <a:gd name="T121" fmla="*/ 8 h 2040"/>
                <a:gd name="T122" fmla="*/ 6 w 1721"/>
                <a:gd name="T123" fmla="*/ 8 h 2040"/>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721"/>
                <a:gd name="T187" fmla="*/ 0 h 2040"/>
                <a:gd name="T188" fmla="*/ 1721 w 1721"/>
                <a:gd name="T189" fmla="*/ 2040 h 2040"/>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721" h="2040">
                  <a:moveTo>
                    <a:pt x="1683" y="1807"/>
                  </a:moveTo>
                  <a:lnTo>
                    <a:pt x="1661" y="1785"/>
                  </a:lnTo>
                  <a:lnTo>
                    <a:pt x="1589" y="1815"/>
                  </a:lnTo>
                  <a:lnTo>
                    <a:pt x="1564" y="1795"/>
                  </a:lnTo>
                  <a:lnTo>
                    <a:pt x="1466" y="1828"/>
                  </a:lnTo>
                  <a:lnTo>
                    <a:pt x="1464" y="1827"/>
                  </a:lnTo>
                  <a:lnTo>
                    <a:pt x="1459" y="1822"/>
                  </a:lnTo>
                  <a:lnTo>
                    <a:pt x="1452" y="1816"/>
                  </a:lnTo>
                  <a:lnTo>
                    <a:pt x="1443" y="1809"/>
                  </a:lnTo>
                  <a:lnTo>
                    <a:pt x="1434" y="1801"/>
                  </a:lnTo>
                  <a:lnTo>
                    <a:pt x="1425" y="1795"/>
                  </a:lnTo>
                  <a:lnTo>
                    <a:pt x="1416" y="1788"/>
                  </a:lnTo>
                  <a:lnTo>
                    <a:pt x="1409" y="1782"/>
                  </a:lnTo>
                  <a:lnTo>
                    <a:pt x="1401" y="1777"/>
                  </a:lnTo>
                  <a:lnTo>
                    <a:pt x="1390" y="1775"/>
                  </a:lnTo>
                  <a:lnTo>
                    <a:pt x="1379" y="1773"/>
                  </a:lnTo>
                  <a:lnTo>
                    <a:pt x="1366" y="1770"/>
                  </a:lnTo>
                  <a:lnTo>
                    <a:pt x="1356" y="1770"/>
                  </a:lnTo>
                  <a:lnTo>
                    <a:pt x="1346" y="1769"/>
                  </a:lnTo>
                  <a:lnTo>
                    <a:pt x="1339" y="1769"/>
                  </a:lnTo>
                  <a:lnTo>
                    <a:pt x="1337" y="1769"/>
                  </a:lnTo>
                  <a:lnTo>
                    <a:pt x="1333" y="1744"/>
                  </a:lnTo>
                  <a:lnTo>
                    <a:pt x="1334" y="1744"/>
                  </a:lnTo>
                  <a:lnTo>
                    <a:pt x="1337" y="1743"/>
                  </a:lnTo>
                  <a:lnTo>
                    <a:pt x="1342" y="1740"/>
                  </a:lnTo>
                  <a:lnTo>
                    <a:pt x="1348" y="1739"/>
                  </a:lnTo>
                  <a:lnTo>
                    <a:pt x="1354" y="1738"/>
                  </a:lnTo>
                  <a:lnTo>
                    <a:pt x="1363" y="1736"/>
                  </a:lnTo>
                  <a:lnTo>
                    <a:pt x="1371" y="1735"/>
                  </a:lnTo>
                  <a:lnTo>
                    <a:pt x="1379" y="1735"/>
                  </a:lnTo>
                  <a:lnTo>
                    <a:pt x="1387" y="1733"/>
                  </a:lnTo>
                  <a:lnTo>
                    <a:pt x="1394" y="1730"/>
                  </a:lnTo>
                  <a:lnTo>
                    <a:pt x="1401" y="1725"/>
                  </a:lnTo>
                  <a:lnTo>
                    <a:pt x="1407" y="1720"/>
                  </a:lnTo>
                  <a:lnTo>
                    <a:pt x="1412" y="1715"/>
                  </a:lnTo>
                  <a:lnTo>
                    <a:pt x="1417" y="1710"/>
                  </a:lnTo>
                  <a:lnTo>
                    <a:pt x="1421" y="1707"/>
                  </a:lnTo>
                  <a:lnTo>
                    <a:pt x="1425" y="1706"/>
                  </a:lnTo>
                  <a:lnTo>
                    <a:pt x="1432" y="1705"/>
                  </a:lnTo>
                  <a:lnTo>
                    <a:pt x="1440" y="1701"/>
                  </a:lnTo>
                  <a:lnTo>
                    <a:pt x="1449" y="1697"/>
                  </a:lnTo>
                  <a:lnTo>
                    <a:pt x="1458" y="1693"/>
                  </a:lnTo>
                  <a:lnTo>
                    <a:pt x="1467" y="1693"/>
                  </a:lnTo>
                  <a:lnTo>
                    <a:pt x="1475" y="1697"/>
                  </a:lnTo>
                  <a:lnTo>
                    <a:pt x="1481" y="1705"/>
                  </a:lnTo>
                  <a:lnTo>
                    <a:pt x="1483" y="1714"/>
                  </a:lnTo>
                  <a:lnTo>
                    <a:pt x="1487" y="1727"/>
                  </a:lnTo>
                  <a:lnTo>
                    <a:pt x="1494" y="1744"/>
                  </a:lnTo>
                  <a:lnTo>
                    <a:pt x="1503" y="1756"/>
                  </a:lnTo>
                  <a:lnTo>
                    <a:pt x="1513" y="1760"/>
                  </a:lnTo>
                  <a:lnTo>
                    <a:pt x="1521" y="1756"/>
                  </a:lnTo>
                  <a:lnTo>
                    <a:pt x="1526" y="1752"/>
                  </a:lnTo>
                  <a:lnTo>
                    <a:pt x="1528" y="1748"/>
                  </a:lnTo>
                  <a:lnTo>
                    <a:pt x="1530" y="1747"/>
                  </a:lnTo>
                  <a:lnTo>
                    <a:pt x="1534" y="1748"/>
                  </a:lnTo>
                  <a:lnTo>
                    <a:pt x="1545" y="1751"/>
                  </a:lnTo>
                  <a:lnTo>
                    <a:pt x="1555" y="1750"/>
                  </a:lnTo>
                  <a:lnTo>
                    <a:pt x="1559" y="1744"/>
                  </a:lnTo>
                  <a:lnTo>
                    <a:pt x="1557" y="1732"/>
                  </a:lnTo>
                  <a:lnTo>
                    <a:pt x="1554" y="1717"/>
                  </a:lnTo>
                  <a:lnTo>
                    <a:pt x="1549" y="1706"/>
                  </a:lnTo>
                  <a:lnTo>
                    <a:pt x="1547" y="1701"/>
                  </a:lnTo>
                  <a:lnTo>
                    <a:pt x="1550" y="1700"/>
                  </a:lnTo>
                  <a:lnTo>
                    <a:pt x="1557" y="1695"/>
                  </a:lnTo>
                  <a:lnTo>
                    <a:pt x="1562" y="1688"/>
                  </a:lnTo>
                  <a:lnTo>
                    <a:pt x="1559" y="1680"/>
                  </a:lnTo>
                  <a:lnTo>
                    <a:pt x="1555" y="1675"/>
                  </a:lnTo>
                  <a:lnTo>
                    <a:pt x="1549" y="1668"/>
                  </a:lnTo>
                  <a:lnTo>
                    <a:pt x="1541" y="1661"/>
                  </a:lnTo>
                  <a:lnTo>
                    <a:pt x="1533" y="1653"/>
                  </a:lnTo>
                  <a:lnTo>
                    <a:pt x="1524" y="1645"/>
                  </a:lnTo>
                  <a:lnTo>
                    <a:pt x="1516" y="1638"/>
                  </a:lnTo>
                  <a:lnTo>
                    <a:pt x="1508" y="1631"/>
                  </a:lnTo>
                  <a:lnTo>
                    <a:pt x="1501" y="1625"/>
                  </a:lnTo>
                  <a:lnTo>
                    <a:pt x="1493" y="1620"/>
                  </a:lnTo>
                  <a:lnTo>
                    <a:pt x="1483" y="1616"/>
                  </a:lnTo>
                  <a:lnTo>
                    <a:pt x="1472" y="1612"/>
                  </a:lnTo>
                  <a:lnTo>
                    <a:pt x="1460" y="1609"/>
                  </a:lnTo>
                  <a:lnTo>
                    <a:pt x="1448" y="1607"/>
                  </a:lnTo>
                  <a:lnTo>
                    <a:pt x="1436" y="1604"/>
                  </a:lnTo>
                  <a:lnTo>
                    <a:pt x="1426" y="1603"/>
                  </a:lnTo>
                  <a:lnTo>
                    <a:pt x="1417" y="1603"/>
                  </a:lnTo>
                  <a:lnTo>
                    <a:pt x="1404" y="1605"/>
                  </a:lnTo>
                  <a:lnTo>
                    <a:pt x="1386" y="1610"/>
                  </a:lnTo>
                  <a:lnTo>
                    <a:pt x="1361" y="1617"/>
                  </a:lnTo>
                  <a:lnTo>
                    <a:pt x="1335" y="1625"/>
                  </a:lnTo>
                  <a:lnTo>
                    <a:pt x="1307" y="1633"/>
                  </a:lnTo>
                  <a:lnTo>
                    <a:pt x="1283" y="1641"/>
                  </a:lnTo>
                  <a:lnTo>
                    <a:pt x="1265" y="1647"/>
                  </a:lnTo>
                  <a:lnTo>
                    <a:pt x="1252" y="1650"/>
                  </a:lnTo>
                  <a:lnTo>
                    <a:pt x="1244" y="1650"/>
                  </a:lnTo>
                  <a:lnTo>
                    <a:pt x="1235" y="1649"/>
                  </a:lnTo>
                  <a:lnTo>
                    <a:pt x="1224" y="1646"/>
                  </a:lnTo>
                  <a:lnTo>
                    <a:pt x="1216" y="1641"/>
                  </a:lnTo>
                  <a:lnTo>
                    <a:pt x="1208" y="1635"/>
                  </a:lnTo>
                  <a:lnTo>
                    <a:pt x="1202" y="1630"/>
                  </a:lnTo>
                  <a:lnTo>
                    <a:pt x="1200" y="1623"/>
                  </a:lnTo>
                  <a:lnTo>
                    <a:pt x="1201" y="1617"/>
                  </a:lnTo>
                  <a:lnTo>
                    <a:pt x="1206" y="1600"/>
                  </a:lnTo>
                  <a:lnTo>
                    <a:pt x="1206" y="1577"/>
                  </a:lnTo>
                  <a:lnTo>
                    <a:pt x="1205" y="1554"/>
                  </a:lnTo>
                  <a:lnTo>
                    <a:pt x="1201" y="1536"/>
                  </a:lnTo>
                  <a:lnTo>
                    <a:pt x="1198" y="1516"/>
                  </a:lnTo>
                  <a:lnTo>
                    <a:pt x="1194" y="1483"/>
                  </a:lnTo>
                  <a:lnTo>
                    <a:pt x="1193" y="1444"/>
                  </a:lnTo>
                  <a:lnTo>
                    <a:pt x="1197" y="1405"/>
                  </a:lnTo>
                  <a:lnTo>
                    <a:pt x="1199" y="1353"/>
                  </a:lnTo>
                  <a:lnTo>
                    <a:pt x="1196" y="1287"/>
                  </a:lnTo>
                  <a:lnTo>
                    <a:pt x="1190" y="1229"/>
                  </a:lnTo>
                  <a:lnTo>
                    <a:pt x="1184" y="1197"/>
                  </a:lnTo>
                  <a:lnTo>
                    <a:pt x="1183" y="1192"/>
                  </a:lnTo>
                  <a:lnTo>
                    <a:pt x="1182" y="1185"/>
                  </a:lnTo>
                  <a:lnTo>
                    <a:pt x="1179" y="1177"/>
                  </a:lnTo>
                  <a:lnTo>
                    <a:pt x="1178" y="1169"/>
                  </a:lnTo>
                  <a:lnTo>
                    <a:pt x="1166" y="1159"/>
                  </a:lnTo>
                  <a:lnTo>
                    <a:pt x="1152" y="1150"/>
                  </a:lnTo>
                  <a:lnTo>
                    <a:pt x="1139" y="1141"/>
                  </a:lnTo>
                  <a:lnTo>
                    <a:pt x="1126" y="1132"/>
                  </a:lnTo>
                  <a:lnTo>
                    <a:pt x="1113" y="1123"/>
                  </a:lnTo>
                  <a:lnTo>
                    <a:pt x="1100" y="1113"/>
                  </a:lnTo>
                  <a:lnTo>
                    <a:pt x="1086" y="1103"/>
                  </a:lnTo>
                  <a:lnTo>
                    <a:pt x="1073" y="1094"/>
                  </a:lnTo>
                  <a:lnTo>
                    <a:pt x="1061" y="1085"/>
                  </a:lnTo>
                  <a:lnTo>
                    <a:pt x="1047" y="1074"/>
                  </a:lnTo>
                  <a:lnTo>
                    <a:pt x="1034" y="1065"/>
                  </a:lnTo>
                  <a:lnTo>
                    <a:pt x="1020" y="1055"/>
                  </a:lnTo>
                  <a:lnTo>
                    <a:pt x="1008" y="1045"/>
                  </a:lnTo>
                  <a:lnTo>
                    <a:pt x="994" y="1035"/>
                  </a:lnTo>
                  <a:lnTo>
                    <a:pt x="980" y="1026"/>
                  </a:lnTo>
                  <a:lnTo>
                    <a:pt x="966" y="1015"/>
                  </a:lnTo>
                  <a:lnTo>
                    <a:pt x="963" y="1013"/>
                  </a:lnTo>
                  <a:lnTo>
                    <a:pt x="959" y="1011"/>
                  </a:lnTo>
                  <a:lnTo>
                    <a:pt x="956" y="1008"/>
                  </a:lnTo>
                  <a:lnTo>
                    <a:pt x="951" y="1006"/>
                  </a:lnTo>
                  <a:lnTo>
                    <a:pt x="949" y="1011"/>
                  </a:lnTo>
                  <a:lnTo>
                    <a:pt x="946" y="1017"/>
                  </a:lnTo>
                  <a:lnTo>
                    <a:pt x="942" y="1020"/>
                  </a:lnTo>
                  <a:lnTo>
                    <a:pt x="939" y="1023"/>
                  </a:lnTo>
                  <a:lnTo>
                    <a:pt x="933" y="1028"/>
                  </a:lnTo>
                  <a:lnTo>
                    <a:pt x="927" y="1033"/>
                  </a:lnTo>
                  <a:lnTo>
                    <a:pt x="920" y="1037"/>
                  </a:lnTo>
                  <a:lnTo>
                    <a:pt x="914" y="1042"/>
                  </a:lnTo>
                  <a:lnTo>
                    <a:pt x="909" y="1044"/>
                  </a:lnTo>
                  <a:lnTo>
                    <a:pt x="905" y="1044"/>
                  </a:lnTo>
                  <a:lnTo>
                    <a:pt x="904" y="1042"/>
                  </a:lnTo>
                  <a:lnTo>
                    <a:pt x="905" y="1036"/>
                  </a:lnTo>
                  <a:lnTo>
                    <a:pt x="910" y="1022"/>
                  </a:lnTo>
                  <a:lnTo>
                    <a:pt x="912" y="1007"/>
                  </a:lnTo>
                  <a:lnTo>
                    <a:pt x="913" y="992"/>
                  </a:lnTo>
                  <a:lnTo>
                    <a:pt x="913" y="982"/>
                  </a:lnTo>
                  <a:lnTo>
                    <a:pt x="904" y="976"/>
                  </a:lnTo>
                  <a:lnTo>
                    <a:pt x="895" y="970"/>
                  </a:lnTo>
                  <a:lnTo>
                    <a:pt x="886" y="966"/>
                  </a:lnTo>
                  <a:lnTo>
                    <a:pt x="876" y="960"/>
                  </a:lnTo>
                  <a:lnTo>
                    <a:pt x="867" y="955"/>
                  </a:lnTo>
                  <a:lnTo>
                    <a:pt x="858" y="950"/>
                  </a:lnTo>
                  <a:lnTo>
                    <a:pt x="849" y="945"/>
                  </a:lnTo>
                  <a:lnTo>
                    <a:pt x="838" y="940"/>
                  </a:lnTo>
                  <a:lnTo>
                    <a:pt x="830" y="946"/>
                  </a:lnTo>
                  <a:lnTo>
                    <a:pt x="820" y="954"/>
                  </a:lnTo>
                  <a:lnTo>
                    <a:pt x="811" y="962"/>
                  </a:lnTo>
                  <a:lnTo>
                    <a:pt x="800" y="970"/>
                  </a:lnTo>
                  <a:lnTo>
                    <a:pt x="789" y="979"/>
                  </a:lnTo>
                  <a:lnTo>
                    <a:pt x="779" y="988"/>
                  </a:lnTo>
                  <a:lnTo>
                    <a:pt x="767" y="996"/>
                  </a:lnTo>
                  <a:lnTo>
                    <a:pt x="757" y="1003"/>
                  </a:lnTo>
                  <a:lnTo>
                    <a:pt x="745" y="1015"/>
                  </a:lnTo>
                  <a:lnTo>
                    <a:pt x="737" y="1033"/>
                  </a:lnTo>
                  <a:lnTo>
                    <a:pt x="734" y="1052"/>
                  </a:lnTo>
                  <a:lnTo>
                    <a:pt x="734" y="1073"/>
                  </a:lnTo>
                  <a:lnTo>
                    <a:pt x="736" y="1095"/>
                  </a:lnTo>
                  <a:lnTo>
                    <a:pt x="739" y="1113"/>
                  </a:lnTo>
                  <a:lnTo>
                    <a:pt x="744" y="1128"/>
                  </a:lnTo>
                  <a:lnTo>
                    <a:pt x="749" y="1138"/>
                  </a:lnTo>
                  <a:lnTo>
                    <a:pt x="753" y="1142"/>
                  </a:lnTo>
                  <a:lnTo>
                    <a:pt x="759" y="1144"/>
                  </a:lnTo>
                  <a:lnTo>
                    <a:pt x="765" y="1144"/>
                  </a:lnTo>
                  <a:lnTo>
                    <a:pt x="772" y="1144"/>
                  </a:lnTo>
                  <a:lnTo>
                    <a:pt x="779" y="1143"/>
                  </a:lnTo>
                  <a:lnTo>
                    <a:pt x="784" y="1142"/>
                  </a:lnTo>
                  <a:lnTo>
                    <a:pt x="789" y="1141"/>
                  </a:lnTo>
                  <a:lnTo>
                    <a:pt x="791" y="1140"/>
                  </a:lnTo>
                  <a:lnTo>
                    <a:pt x="791" y="1141"/>
                  </a:lnTo>
                  <a:lnTo>
                    <a:pt x="790" y="1141"/>
                  </a:lnTo>
                  <a:lnTo>
                    <a:pt x="788" y="1141"/>
                  </a:lnTo>
                  <a:lnTo>
                    <a:pt x="787" y="1142"/>
                  </a:lnTo>
                  <a:lnTo>
                    <a:pt x="779" y="1146"/>
                  </a:lnTo>
                  <a:lnTo>
                    <a:pt x="771" y="1153"/>
                  </a:lnTo>
                  <a:lnTo>
                    <a:pt x="762" y="1159"/>
                  </a:lnTo>
                  <a:lnTo>
                    <a:pt x="753" y="1170"/>
                  </a:lnTo>
                  <a:lnTo>
                    <a:pt x="743" y="1180"/>
                  </a:lnTo>
                  <a:lnTo>
                    <a:pt x="731" y="1193"/>
                  </a:lnTo>
                  <a:lnTo>
                    <a:pt x="720" y="1208"/>
                  </a:lnTo>
                  <a:lnTo>
                    <a:pt x="706" y="1223"/>
                  </a:lnTo>
                  <a:lnTo>
                    <a:pt x="692" y="1241"/>
                  </a:lnTo>
                  <a:lnTo>
                    <a:pt x="677" y="1265"/>
                  </a:lnTo>
                  <a:lnTo>
                    <a:pt x="663" y="1292"/>
                  </a:lnTo>
                  <a:lnTo>
                    <a:pt x="650" y="1321"/>
                  </a:lnTo>
                  <a:lnTo>
                    <a:pt x="636" y="1352"/>
                  </a:lnTo>
                  <a:lnTo>
                    <a:pt x="624" y="1382"/>
                  </a:lnTo>
                  <a:lnTo>
                    <a:pt x="614" y="1412"/>
                  </a:lnTo>
                  <a:lnTo>
                    <a:pt x="605" y="1438"/>
                  </a:lnTo>
                  <a:lnTo>
                    <a:pt x="591" y="1497"/>
                  </a:lnTo>
                  <a:lnTo>
                    <a:pt x="582" y="1559"/>
                  </a:lnTo>
                  <a:lnTo>
                    <a:pt x="577" y="1609"/>
                  </a:lnTo>
                  <a:lnTo>
                    <a:pt x="575" y="1630"/>
                  </a:lnTo>
                  <a:lnTo>
                    <a:pt x="571" y="1629"/>
                  </a:lnTo>
                  <a:lnTo>
                    <a:pt x="563" y="1626"/>
                  </a:lnTo>
                  <a:lnTo>
                    <a:pt x="552" y="1623"/>
                  </a:lnTo>
                  <a:lnTo>
                    <a:pt x="541" y="1617"/>
                  </a:lnTo>
                  <a:lnTo>
                    <a:pt x="533" y="1602"/>
                  </a:lnTo>
                  <a:lnTo>
                    <a:pt x="526" y="1577"/>
                  </a:lnTo>
                  <a:lnTo>
                    <a:pt x="524" y="1548"/>
                  </a:lnTo>
                  <a:lnTo>
                    <a:pt x="524" y="1524"/>
                  </a:lnTo>
                  <a:lnTo>
                    <a:pt x="528" y="1504"/>
                  </a:lnTo>
                  <a:lnTo>
                    <a:pt x="529" y="1484"/>
                  </a:lnTo>
                  <a:lnTo>
                    <a:pt x="528" y="1468"/>
                  </a:lnTo>
                  <a:lnTo>
                    <a:pt x="521" y="1456"/>
                  </a:lnTo>
                  <a:lnTo>
                    <a:pt x="515" y="1441"/>
                  </a:lnTo>
                  <a:lnTo>
                    <a:pt x="513" y="1418"/>
                  </a:lnTo>
                  <a:lnTo>
                    <a:pt x="513" y="1391"/>
                  </a:lnTo>
                  <a:lnTo>
                    <a:pt x="511" y="1367"/>
                  </a:lnTo>
                  <a:lnTo>
                    <a:pt x="511" y="1327"/>
                  </a:lnTo>
                  <a:lnTo>
                    <a:pt x="515" y="1265"/>
                  </a:lnTo>
                  <a:lnTo>
                    <a:pt x="522" y="1203"/>
                  </a:lnTo>
                  <a:lnTo>
                    <a:pt x="533" y="1164"/>
                  </a:lnTo>
                  <a:lnTo>
                    <a:pt x="544" y="1143"/>
                  </a:lnTo>
                  <a:lnTo>
                    <a:pt x="551" y="1126"/>
                  </a:lnTo>
                  <a:lnTo>
                    <a:pt x="553" y="1111"/>
                  </a:lnTo>
                  <a:lnTo>
                    <a:pt x="549" y="1096"/>
                  </a:lnTo>
                  <a:lnTo>
                    <a:pt x="545" y="1078"/>
                  </a:lnTo>
                  <a:lnTo>
                    <a:pt x="545" y="1055"/>
                  </a:lnTo>
                  <a:lnTo>
                    <a:pt x="551" y="1025"/>
                  </a:lnTo>
                  <a:lnTo>
                    <a:pt x="562" y="985"/>
                  </a:lnTo>
                  <a:lnTo>
                    <a:pt x="570" y="966"/>
                  </a:lnTo>
                  <a:lnTo>
                    <a:pt x="577" y="951"/>
                  </a:lnTo>
                  <a:lnTo>
                    <a:pt x="583" y="939"/>
                  </a:lnTo>
                  <a:lnTo>
                    <a:pt x="587" y="931"/>
                  </a:lnTo>
                  <a:lnTo>
                    <a:pt x="592" y="923"/>
                  </a:lnTo>
                  <a:lnTo>
                    <a:pt x="594" y="917"/>
                  </a:lnTo>
                  <a:lnTo>
                    <a:pt x="595" y="909"/>
                  </a:lnTo>
                  <a:lnTo>
                    <a:pt x="597" y="901"/>
                  </a:lnTo>
                  <a:lnTo>
                    <a:pt x="598" y="874"/>
                  </a:lnTo>
                  <a:lnTo>
                    <a:pt x="602" y="837"/>
                  </a:lnTo>
                  <a:lnTo>
                    <a:pt x="609" y="798"/>
                  </a:lnTo>
                  <a:lnTo>
                    <a:pt x="617" y="765"/>
                  </a:lnTo>
                  <a:lnTo>
                    <a:pt x="625" y="733"/>
                  </a:lnTo>
                  <a:lnTo>
                    <a:pt x="632" y="692"/>
                  </a:lnTo>
                  <a:lnTo>
                    <a:pt x="633" y="655"/>
                  </a:lnTo>
                  <a:lnTo>
                    <a:pt x="630" y="632"/>
                  </a:lnTo>
                  <a:lnTo>
                    <a:pt x="628" y="615"/>
                  </a:lnTo>
                  <a:lnTo>
                    <a:pt x="631" y="596"/>
                  </a:lnTo>
                  <a:lnTo>
                    <a:pt x="637" y="577"/>
                  </a:lnTo>
                  <a:lnTo>
                    <a:pt x="639" y="564"/>
                  </a:lnTo>
                  <a:lnTo>
                    <a:pt x="640" y="559"/>
                  </a:lnTo>
                  <a:lnTo>
                    <a:pt x="642" y="553"/>
                  </a:lnTo>
                  <a:lnTo>
                    <a:pt x="645" y="549"/>
                  </a:lnTo>
                  <a:lnTo>
                    <a:pt x="650" y="545"/>
                  </a:lnTo>
                  <a:lnTo>
                    <a:pt x="655" y="542"/>
                  </a:lnTo>
                  <a:lnTo>
                    <a:pt x="662" y="541"/>
                  </a:lnTo>
                  <a:lnTo>
                    <a:pt x="669" y="541"/>
                  </a:lnTo>
                  <a:lnTo>
                    <a:pt x="677" y="543"/>
                  </a:lnTo>
                  <a:lnTo>
                    <a:pt x="686" y="546"/>
                  </a:lnTo>
                  <a:lnTo>
                    <a:pt x="697" y="550"/>
                  </a:lnTo>
                  <a:lnTo>
                    <a:pt x="708" y="552"/>
                  </a:lnTo>
                  <a:lnTo>
                    <a:pt x="722" y="554"/>
                  </a:lnTo>
                  <a:lnTo>
                    <a:pt x="735" y="556"/>
                  </a:lnTo>
                  <a:lnTo>
                    <a:pt x="747" y="557"/>
                  </a:lnTo>
                  <a:lnTo>
                    <a:pt x="759" y="554"/>
                  </a:lnTo>
                  <a:lnTo>
                    <a:pt x="769" y="551"/>
                  </a:lnTo>
                  <a:lnTo>
                    <a:pt x="784" y="537"/>
                  </a:lnTo>
                  <a:lnTo>
                    <a:pt x="794" y="519"/>
                  </a:lnTo>
                  <a:lnTo>
                    <a:pt x="798" y="503"/>
                  </a:lnTo>
                  <a:lnTo>
                    <a:pt x="799" y="496"/>
                  </a:lnTo>
                  <a:lnTo>
                    <a:pt x="802" y="494"/>
                  </a:lnTo>
                  <a:lnTo>
                    <a:pt x="809" y="492"/>
                  </a:lnTo>
                  <a:lnTo>
                    <a:pt x="814" y="488"/>
                  </a:lnTo>
                  <a:lnTo>
                    <a:pt x="817" y="479"/>
                  </a:lnTo>
                  <a:lnTo>
                    <a:pt x="817" y="469"/>
                  </a:lnTo>
                  <a:lnTo>
                    <a:pt x="817" y="460"/>
                  </a:lnTo>
                  <a:lnTo>
                    <a:pt x="817" y="453"/>
                  </a:lnTo>
                  <a:lnTo>
                    <a:pt x="817" y="449"/>
                  </a:lnTo>
                  <a:lnTo>
                    <a:pt x="829" y="449"/>
                  </a:lnTo>
                  <a:lnTo>
                    <a:pt x="830" y="443"/>
                  </a:lnTo>
                  <a:lnTo>
                    <a:pt x="833" y="428"/>
                  </a:lnTo>
                  <a:lnTo>
                    <a:pt x="837" y="414"/>
                  </a:lnTo>
                  <a:lnTo>
                    <a:pt x="845" y="407"/>
                  </a:lnTo>
                  <a:lnTo>
                    <a:pt x="855" y="402"/>
                  </a:lnTo>
                  <a:lnTo>
                    <a:pt x="860" y="393"/>
                  </a:lnTo>
                  <a:lnTo>
                    <a:pt x="863" y="381"/>
                  </a:lnTo>
                  <a:lnTo>
                    <a:pt x="859" y="373"/>
                  </a:lnTo>
                  <a:lnTo>
                    <a:pt x="855" y="368"/>
                  </a:lnTo>
                  <a:lnTo>
                    <a:pt x="850" y="358"/>
                  </a:lnTo>
                  <a:lnTo>
                    <a:pt x="844" y="348"/>
                  </a:lnTo>
                  <a:lnTo>
                    <a:pt x="838" y="335"/>
                  </a:lnTo>
                  <a:lnTo>
                    <a:pt x="833" y="325"/>
                  </a:lnTo>
                  <a:lnTo>
                    <a:pt x="829" y="315"/>
                  </a:lnTo>
                  <a:lnTo>
                    <a:pt x="826" y="308"/>
                  </a:lnTo>
                  <a:lnTo>
                    <a:pt x="825" y="305"/>
                  </a:lnTo>
                  <a:lnTo>
                    <a:pt x="826" y="302"/>
                  </a:lnTo>
                  <a:lnTo>
                    <a:pt x="828" y="294"/>
                  </a:lnTo>
                  <a:lnTo>
                    <a:pt x="832" y="282"/>
                  </a:lnTo>
                  <a:lnTo>
                    <a:pt x="837" y="272"/>
                  </a:lnTo>
                  <a:lnTo>
                    <a:pt x="840" y="259"/>
                  </a:lnTo>
                  <a:lnTo>
                    <a:pt x="838" y="243"/>
                  </a:lnTo>
                  <a:lnTo>
                    <a:pt x="835" y="227"/>
                  </a:lnTo>
                  <a:lnTo>
                    <a:pt x="833" y="212"/>
                  </a:lnTo>
                  <a:lnTo>
                    <a:pt x="832" y="194"/>
                  </a:lnTo>
                  <a:lnTo>
                    <a:pt x="829" y="172"/>
                  </a:lnTo>
                  <a:lnTo>
                    <a:pt x="826" y="152"/>
                  </a:lnTo>
                  <a:lnTo>
                    <a:pt x="825" y="144"/>
                  </a:lnTo>
                  <a:lnTo>
                    <a:pt x="826" y="144"/>
                  </a:lnTo>
                  <a:lnTo>
                    <a:pt x="828" y="143"/>
                  </a:lnTo>
                  <a:lnTo>
                    <a:pt x="832" y="141"/>
                  </a:lnTo>
                  <a:lnTo>
                    <a:pt x="837" y="138"/>
                  </a:lnTo>
                  <a:lnTo>
                    <a:pt x="842" y="135"/>
                  </a:lnTo>
                  <a:lnTo>
                    <a:pt x="848" y="130"/>
                  </a:lnTo>
                  <a:lnTo>
                    <a:pt x="853" y="124"/>
                  </a:lnTo>
                  <a:lnTo>
                    <a:pt x="859" y="119"/>
                  </a:lnTo>
                  <a:lnTo>
                    <a:pt x="862" y="112"/>
                  </a:lnTo>
                  <a:lnTo>
                    <a:pt x="862" y="103"/>
                  </a:lnTo>
                  <a:lnTo>
                    <a:pt x="857" y="93"/>
                  </a:lnTo>
                  <a:lnTo>
                    <a:pt x="850" y="82"/>
                  </a:lnTo>
                  <a:lnTo>
                    <a:pt x="841" y="71"/>
                  </a:lnTo>
                  <a:lnTo>
                    <a:pt x="828" y="60"/>
                  </a:lnTo>
                  <a:lnTo>
                    <a:pt x="814" y="50"/>
                  </a:lnTo>
                  <a:lnTo>
                    <a:pt x="799" y="39"/>
                  </a:lnTo>
                  <a:lnTo>
                    <a:pt x="790" y="35"/>
                  </a:lnTo>
                  <a:lnTo>
                    <a:pt x="780" y="30"/>
                  </a:lnTo>
                  <a:lnTo>
                    <a:pt x="766" y="27"/>
                  </a:lnTo>
                  <a:lnTo>
                    <a:pt x="752" y="22"/>
                  </a:lnTo>
                  <a:lnTo>
                    <a:pt x="737" y="18"/>
                  </a:lnTo>
                  <a:lnTo>
                    <a:pt x="721" y="16"/>
                  </a:lnTo>
                  <a:lnTo>
                    <a:pt x="705" y="13"/>
                  </a:lnTo>
                  <a:lnTo>
                    <a:pt x="688" y="10"/>
                  </a:lnTo>
                  <a:lnTo>
                    <a:pt x="670" y="8"/>
                  </a:lnTo>
                  <a:lnTo>
                    <a:pt x="654" y="6"/>
                  </a:lnTo>
                  <a:lnTo>
                    <a:pt x="638" y="3"/>
                  </a:lnTo>
                  <a:lnTo>
                    <a:pt x="624" y="2"/>
                  </a:lnTo>
                  <a:lnTo>
                    <a:pt x="610" y="1"/>
                  </a:lnTo>
                  <a:lnTo>
                    <a:pt x="598" y="1"/>
                  </a:lnTo>
                  <a:lnTo>
                    <a:pt x="587" y="0"/>
                  </a:lnTo>
                  <a:lnTo>
                    <a:pt x="579" y="0"/>
                  </a:lnTo>
                  <a:lnTo>
                    <a:pt x="567" y="1"/>
                  </a:lnTo>
                  <a:lnTo>
                    <a:pt x="555" y="3"/>
                  </a:lnTo>
                  <a:lnTo>
                    <a:pt x="545" y="8"/>
                  </a:lnTo>
                  <a:lnTo>
                    <a:pt x="534" y="15"/>
                  </a:lnTo>
                  <a:lnTo>
                    <a:pt x="523" y="22"/>
                  </a:lnTo>
                  <a:lnTo>
                    <a:pt x="508" y="31"/>
                  </a:lnTo>
                  <a:lnTo>
                    <a:pt x="492" y="41"/>
                  </a:lnTo>
                  <a:lnTo>
                    <a:pt x="470" y="52"/>
                  </a:lnTo>
                  <a:lnTo>
                    <a:pt x="448" y="68"/>
                  </a:lnTo>
                  <a:lnTo>
                    <a:pt x="428" y="95"/>
                  </a:lnTo>
                  <a:lnTo>
                    <a:pt x="413" y="128"/>
                  </a:lnTo>
                  <a:lnTo>
                    <a:pt x="400" y="164"/>
                  </a:lnTo>
                  <a:lnTo>
                    <a:pt x="388" y="199"/>
                  </a:lnTo>
                  <a:lnTo>
                    <a:pt x="380" y="233"/>
                  </a:lnTo>
                  <a:lnTo>
                    <a:pt x="373" y="259"/>
                  </a:lnTo>
                  <a:lnTo>
                    <a:pt x="367" y="275"/>
                  </a:lnTo>
                  <a:lnTo>
                    <a:pt x="365" y="288"/>
                  </a:lnTo>
                  <a:lnTo>
                    <a:pt x="365" y="303"/>
                  </a:lnTo>
                  <a:lnTo>
                    <a:pt x="369" y="318"/>
                  </a:lnTo>
                  <a:lnTo>
                    <a:pt x="373" y="333"/>
                  </a:lnTo>
                  <a:lnTo>
                    <a:pt x="379" y="347"/>
                  </a:lnTo>
                  <a:lnTo>
                    <a:pt x="384" y="358"/>
                  </a:lnTo>
                  <a:lnTo>
                    <a:pt x="388" y="367"/>
                  </a:lnTo>
                  <a:lnTo>
                    <a:pt x="389" y="369"/>
                  </a:lnTo>
                  <a:lnTo>
                    <a:pt x="389" y="372"/>
                  </a:lnTo>
                  <a:lnTo>
                    <a:pt x="390" y="379"/>
                  </a:lnTo>
                  <a:lnTo>
                    <a:pt x="387" y="386"/>
                  </a:lnTo>
                  <a:lnTo>
                    <a:pt x="380" y="390"/>
                  </a:lnTo>
                  <a:lnTo>
                    <a:pt x="373" y="390"/>
                  </a:lnTo>
                  <a:lnTo>
                    <a:pt x="365" y="388"/>
                  </a:lnTo>
                  <a:lnTo>
                    <a:pt x="354" y="387"/>
                  </a:lnTo>
                  <a:lnTo>
                    <a:pt x="342" y="386"/>
                  </a:lnTo>
                  <a:lnTo>
                    <a:pt x="331" y="386"/>
                  </a:lnTo>
                  <a:lnTo>
                    <a:pt x="319" y="386"/>
                  </a:lnTo>
                  <a:lnTo>
                    <a:pt x="311" y="387"/>
                  </a:lnTo>
                  <a:lnTo>
                    <a:pt x="304" y="390"/>
                  </a:lnTo>
                  <a:lnTo>
                    <a:pt x="298" y="394"/>
                  </a:lnTo>
                  <a:lnTo>
                    <a:pt x="289" y="402"/>
                  </a:lnTo>
                  <a:lnTo>
                    <a:pt x="279" y="411"/>
                  </a:lnTo>
                  <a:lnTo>
                    <a:pt x="267" y="423"/>
                  </a:lnTo>
                  <a:lnTo>
                    <a:pt x="256" y="435"/>
                  </a:lnTo>
                  <a:lnTo>
                    <a:pt x="244" y="445"/>
                  </a:lnTo>
                  <a:lnTo>
                    <a:pt x="234" y="454"/>
                  </a:lnTo>
                  <a:lnTo>
                    <a:pt x="225" y="462"/>
                  </a:lnTo>
                  <a:lnTo>
                    <a:pt x="213" y="470"/>
                  </a:lnTo>
                  <a:lnTo>
                    <a:pt x="197" y="478"/>
                  </a:lnTo>
                  <a:lnTo>
                    <a:pt x="177" y="489"/>
                  </a:lnTo>
                  <a:lnTo>
                    <a:pt x="155" y="499"/>
                  </a:lnTo>
                  <a:lnTo>
                    <a:pt x="134" y="509"/>
                  </a:lnTo>
                  <a:lnTo>
                    <a:pt x="112" y="519"/>
                  </a:lnTo>
                  <a:lnTo>
                    <a:pt x="94" y="526"/>
                  </a:lnTo>
                  <a:lnTo>
                    <a:pt x="81" y="530"/>
                  </a:lnTo>
                  <a:lnTo>
                    <a:pt x="69" y="536"/>
                  </a:lnTo>
                  <a:lnTo>
                    <a:pt x="55" y="547"/>
                  </a:lnTo>
                  <a:lnTo>
                    <a:pt x="41" y="561"/>
                  </a:lnTo>
                  <a:lnTo>
                    <a:pt x="29" y="577"/>
                  </a:lnTo>
                  <a:lnTo>
                    <a:pt x="17" y="592"/>
                  </a:lnTo>
                  <a:lnTo>
                    <a:pt x="8" y="606"/>
                  </a:lnTo>
                  <a:lnTo>
                    <a:pt x="2" y="615"/>
                  </a:lnTo>
                  <a:lnTo>
                    <a:pt x="0" y="619"/>
                  </a:lnTo>
                  <a:lnTo>
                    <a:pt x="0" y="1727"/>
                  </a:lnTo>
                  <a:lnTo>
                    <a:pt x="22" y="1729"/>
                  </a:lnTo>
                  <a:lnTo>
                    <a:pt x="44" y="1731"/>
                  </a:lnTo>
                  <a:lnTo>
                    <a:pt x="66" y="1735"/>
                  </a:lnTo>
                  <a:lnTo>
                    <a:pt x="88" y="1738"/>
                  </a:lnTo>
                  <a:lnTo>
                    <a:pt x="109" y="1743"/>
                  </a:lnTo>
                  <a:lnTo>
                    <a:pt x="130" y="1747"/>
                  </a:lnTo>
                  <a:lnTo>
                    <a:pt x="152" y="1753"/>
                  </a:lnTo>
                  <a:lnTo>
                    <a:pt x="173" y="1759"/>
                  </a:lnTo>
                  <a:lnTo>
                    <a:pt x="193" y="1766"/>
                  </a:lnTo>
                  <a:lnTo>
                    <a:pt x="214" y="1773"/>
                  </a:lnTo>
                  <a:lnTo>
                    <a:pt x="235" y="1781"/>
                  </a:lnTo>
                  <a:lnTo>
                    <a:pt x="256" y="1788"/>
                  </a:lnTo>
                  <a:lnTo>
                    <a:pt x="276" y="1797"/>
                  </a:lnTo>
                  <a:lnTo>
                    <a:pt x="296" y="1805"/>
                  </a:lnTo>
                  <a:lnTo>
                    <a:pt x="317" y="1815"/>
                  </a:lnTo>
                  <a:lnTo>
                    <a:pt x="336" y="1824"/>
                  </a:lnTo>
                  <a:lnTo>
                    <a:pt x="334" y="1820"/>
                  </a:lnTo>
                  <a:lnTo>
                    <a:pt x="332" y="1815"/>
                  </a:lnTo>
                  <a:lnTo>
                    <a:pt x="329" y="1812"/>
                  </a:lnTo>
                  <a:lnTo>
                    <a:pt x="326" y="1807"/>
                  </a:lnTo>
                  <a:lnTo>
                    <a:pt x="316" y="1791"/>
                  </a:lnTo>
                  <a:lnTo>
                    <a:pt x="306" y="1771"/>
                  </a:lnTo>
                  <a:lnTo>
                    <a:pt x="298" y="1751"/>
                  </a:lnTo>
                  <a:lnTo>
                    <a:pt x="291" y="1729"/>
                  </a:lnTo>
                  <a:lnTo>
                    <a:pt x="287" y="1708"/>
                  </a:lnTo>
                  <a:lnTo>
                    <a:pt x="283" y="1688"/>
                  </a:lnTo>
                  <a:lnTo>
                    <a:pt x="282" y="1673"/>
                  </a:lnTo>
                  <a:lnTo>
                    <a:pt x="283" y="1663"/>
                  </a:lnTo>
                  <a:lnTo>
                    <a:pt x="286" y="1627"/>
                  </a:lnTo>
                  <a:lnTo>
                    <a:pt x="287" y="1567"/>
                  </a:lnTo>
                  <a:lnTo>
                    <a:pt x="291" y="1510"/>
                  </a:lnTo>
                  <a:lnTo>
                    <a:pt x="301" y="1481"/>
                  </a:lnTo>
                  <a:lnTo>
                    <a:pt x="303" y="1487"/>
                  </a:lnTo>
                  <a:lnTo>
                    <a:pt x="311" y="1503"/>
                  </a:lnTo>
                  <a:lnTo>
                    <a:pt x="321" y="1527"/>
                  </a:lnTo>
                  <a:lnTo>
                    <a:pt x="334" y="1556"/>
                  </a:lnTo>
                  <a:lnTo>
                    <a:pt x="347" y="1588"/>
                  </a:lnTo>
                  <a:lnTo>
                    <a:pt x="357" y="1620"/>
                  </a:lnTo>
                  <a:lnTo>
                    <a:pt x="365" y="1650"/>
                  </a:lnTo>
                  <a:lnTo>
                    <a:pt x="367" y="1676"/>
                  </a:lnTo>
                  <a:lnTo>
                    <a:pt x="370" y="1684"/>
                  </a:lnTo>
                  <a:lnTo>
                    <a:pt x="375" y="1690"/>
                  </a:lnTo>
                  <a:lnTo>
                    <a:pt x="384" y="1692"/>
                  </a:lnTo>
                  <a:lnTo>
                    <a:pt x="394" y="1694"/>
                  </a:lnTo>
                  <a:lnTo>
                    <a:pt x="403" y="1694"/>
                  </a:lnTo>
                  <a:lnTo>
                    <a:pt x="411" y="1694"/>
                  </a:lnTo>
                  <a:lnTo>
                    <a:pt x="417" y="1693"/>
                  </a:lnTo>
                  <a:lnTo>
                    <a:pt x="419" y="1693"/>
                  </a:lnTo>
                  <a:lnTo>
                    <a:pt x="422" y="1695"/>
                  </a:lnTo>
                  <a:lnTo>
                    <a:pt x="427" y="1702"/>
                  </a:lnTo>
                  <a:lnTo>
                    <a:pt x="435" y="1710"/>
                  </a:lnTo>
                  <a:lnTo>
                    <a:pt x="445" y="1718"/>
                  </a:lnTo>
                  <a:lnTo>
                    <a:pt x="447" y="1722"/>
                  </a:lnTo>
                  <a:lnTo>
                    <a:pt x="447" y="1728"/>
                  </a:lnTo>
                  <a:lnTo>
                    <a:pt x="443" y="1736"/>
                  </a:lnTo>
                  <a:lnTo>
                    <a:pt x="439" y="1744"/>
                  </a:lnTo>
                  <a:lnTo>
                    <a:pt x="433" y="1753"/>
                  </a:lnTo>
                  <a:lnTo>
                    <a:pt x="428" y="1762"/>
                  </a:lnTo>
                  <a:lnTo>
                    <a:pt x="424" y="1773"/>
                  </a:lnTo>
                  <a:lnTo>
                    <a:pt x="423" y="1782"/>
                  </a:lnTo>
                  <a:lnTo>
                    <a:pt x="423" y="1796"/>
                  </a:lnTo>
                  <a:lnTo>
                    <a:pt x="422" y="1816"/>
                  </a:lnTo>
                  <a:lnTo>
                    <a:pt x="420" y="1842"/>
                  </a:lnTo>
                  <a:lnTo>
                    <a:pt x="420" y="1869"/>
                  </a:lnTo>
                  <a:lnTo>
                    <a:pt x="437" y="1879"/>
                  </a:lnTo>
                  <a:lnTo>
                    <a:pt x="453" y="1888"/>
                  </a:lnTo>
                  <a:lnTo>
                    <a:pt x="468" y="1898"/>
                  </a:lnTo>
                  <a:lnTo>
                    <a:pt x="484" y="1909"/>
                  </a:lnTo>
                  <a:lnTo>
                    <a:pt x="500" y="1919"/>
                  </a:lnTo>
                  <a:lnTo>
                    <a:pt x="515" y="1928"/>
                  </a:lnTo>
                  <a:lnTo>
                    <a:pt x="530" y="1940"/>
                  </a:lnTo>
                  <a:lnTo>
                    <a:pt x="546" y="1950"/>
                  </a:lnTo>
                  <a:lnTo>
                    <a:pt x="561" y="1960"/>
                  </a:lnTo>
                  <a:lnTo>
                    <a:pt x="576" y="1972"/>
                  </a:lnTo>
                  <a:lnTo>
                    <a:pt x="592" y="1982"/>
                  </a:lnTo>
                  <a:lnTo>
                    <a:pt x="607" y="1994"/>
                  </a:lnTo>
                  <a:lnTo>
                    <a:pt x="622" y="2005"/>
                  </a:lnTo>
                  <a:lnTo>
                    <a:pt x="637" y="2017"/>
                  </a:lnTo>
                  <a:lnTo>
                    <a:pt x="652" y="2028"/>
                  </a:lnTo>
                  <a:lnTo>
                    <a:pt x="667" y="2040"/>
                  </a:lnTo>
                  <a:lnTo>
                    <a:pt x="1556" y="2040"/>
                  </a:lnTo>
                  <a:lnTo>
                    <a:pt x="1558" y="2039"/>
                  </a:lnTo>
                  <a:lnTo>
                    <a:pt x="1565" y="2038"/>
                  </a:lnTo>
                  <a:lnTo>
                    <a:pt x="1574" y="2035"/>
                  </a:lnTo>
                  <a:lnTo>
                    <a:pt x="1586" y="2031"/>
                  </a:lnTo>
                  <a:lnTo>
                    <a:pt x="1599" y="2026"/>
                  </a:lnTo>
                  <a:lnTo>
                    <a:pt x="1611" y="2020"/>
                  </a:lnTo>
                  <a:lnTo>
                    <a:pt x="1623" y="2013"/>
                  </a:lnTo>
                  <a:lnTo>
                    <a:pt x="1632" y="2005"/>
                  </a:lnTo>
                  <a:lnTo>
                    <a:pt x="1641" y="1985"/>
                  </a:lnTo>
                  <a:lnTo>
                    <a:pt x="1641" y="1959"/>
                  </a:lnTo>
                  <a:lnTo>
                    <a:pt x="1638" y="1939"/>
                  </a:lnTo>
                  <a:lnTo>
                    <a:pt x="1635" y="1929"/>
                  </a:lnTo>
                  <a:lnTo>
                    <a:pt x="1716" y="1921"/>
                  </a:lnTo>
                  <a:lnTo>
                    <a:pt x="1721" y="1896"/>
                  </a:lnTo>
                  <a:lnTo>
                    <a:pt x="1721" y="1803"/>
                  </a:lnTo>
                  <a:lnTo>
                    <a:pt x="1683" y="180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latin typeface="Basic Sans SF" pitchFamily="2" charset="0"/>
              </a:endParaRPr>
            </a:p>
          </p:txBody>
        </p:sp>
      </p:grpSp>
      <p:grpSp>
        <p:nvGrpSpPr>
          <p:cNvPr id="23" name="Group 2119"/>
          <p:cNvGrpSpPr>
            <a:grpSpLocks/>
          </p:cNvGrpSpPr>
          <p:nvPr/>
        </p:nvGrpSpPr>
        <p:grpSpPr bwMode="auto">
          <a:xfrm>
            <a:off x="887370" y="3284922"/>
            <a:ext cx="10416505" cy="1728514"/>
            <a:chOff x="158" y="3022"/>
            <a:chExt cx="5465" cy="998"/>
          </a:xfrm>
        </p:grpSpPr>
        <p:sp>
          <p:nvSpPr>
            <p:cNvPr id="24" name="Rectangle 2109"/>
            <p:cNvSpPr>
              <a:spLocks noChangeArrowheads="1"/>
            </p:cNvSpPr>
            <p:nvPr/>
          </p:nvSpPr>
          <p:spPr bwMode="auto">
            <a:xfrm>
              <a:off x="158" y="3527"/>
              <a:ext cx="5465" cy="493"/>
            </a:xfrm>
            <a:prstGeom prst="rect">
              <a:avLst/>
            </a:prstGeom>
            <a:noFill/>
            <a:ln w="28575">
              <a:solidFill>
                <a:srgbClr val="800000"/>
              </a:solidFill>
              <a:miter lim="800000"/>
              <a:headEnd/>
              <a:tailEnd/>
            </a:ln>
            <a:extLst>
              <a:ext uri="{909E8E84-426E-40dd-AFC4-6F175D3DCCD1}">
                <a14:hiddenFill xmlns:a14="http://schemas.microsoft.com/office/drawing/2010/main" xmlns="">
                  <a:solidFill>
                    <a:srgbClr val="FFFFFF"/>
                  </a:solidFill>
                </a14:hiddenFill>
              </a:ext>
            </a:extLst>
          </p:spPr>
          <p:txBody>
            <a:bodyPr lIns="92075" tIns="46038" rIns="92075" bIns="46038" anchor="ctr"/>
            <a:lstStyle/>
            <a:p>
              <a:pPr>
                <a:lnSpc>
                  <a:spcPct val="95000"/>
                </a:lnSpc>
                <a:buClr>
                  <a:schemeClr val="tx1"/>
                </a:buClr>
                <a:buFont typeface="Wingdings" charset="0"/>
                <a:buChar char="Ø"/>
                <a:tabLst>
                  <a:tab pos="376238" algn="l"/>
                </a:tabLst>
              </a:pPr>
              <a:endParaRPr lang="en-GB" dirty="0">
                <a:latin typeface="Basic Sans SF" pitchFamily="2" charset="0"/>
              </a:endParaRPr>
            </a:p>
            <a:p>
              <a:pPr>
                <a:lnSpc>
                  <a:spcPct val="95000"/>
                </a:lnSpc>
                <a:buClr>
                  <a:schemeClr val="tx1"/>
                </a:buClr>
                <a:buFont typeface="Wingdings" charset="0"/>
                <a:buChar char="Ø"/>
                <a:tabLst>
                  <a:tab pos="376238" algn="l"/>
                </a:tabLst>
              </a:pPr>
              <a:r>
                <a:rPr lang="en-GB" sz="2000" b="1" dirty="0">
                  <a:latin typeface="Basic Sans SF" pitchFamily="2" charset="0"/>
                </a:rPr>
                <a:t>On average 70% say they use the Internet privately without their parent</a:t>
              </a:r>
              <a:r>
                <a:rPr lang="ja-JP" altLang="en-GB" sz="2000" b="1" dirty="0">
                  <a:latin typeface="Basic Sans SF" pitchFamily="2" charset="0"/>
                </a:rPr>
                <a:t>’</a:t>
              </a:r>
              <a:r>
                <a:rPr lang="en-GB" sz="2000" b="1" dirty="0">
                  <a:latin typeface="Basic Sans SF" pitchFamily="2" charset="0"/>
                </a:rPr>
                <a:t>s supervision</a:t>
              </a:r>
            </a:p>
            <a:p>
              <a:pPr>
                <a:lnSpc>
                  <a:spcPct val="95000"/>
                </a:lnSpc>
                <a:buClr>
                  <a:schemeClr val="tx1"/>
                </a:buClr>
                <a:buFont typeface="Wingdings" charset="0"/>
                <a:buChar char="Ø"/>
                <a:tabLst>
                  <a:tab pos="376238" algn="l"/>
                </a:tabLst>
              </a:pPr>
              <a:endParaRPr lang="en-GB" sz="2000" dirty="0">
                <a:latin typeface="Basic Sans SF" pitchFamily="2" charset="0"/>
              </a:endParaRPr>
            </a:p>
            <a:p>
              <a:pPr>
                <a:lnSpc>
                  <a:spcPct val="95000"/>
                </a:lnSpc>
                <a:buClr>
                  <a:srgbClr val="F78C3B"/>
                </a:buClr>
                <a:buFont typeface="Wingdings" charset="0"/>
                <a:buNone/>
                <a:tabLst>
                  <a:tab pos="376238" algn="l"/>
                </a:tabLst>
              </a:pPr>
              <a:endParaRPr lang="en-GB" sz="500" dirty="0">
                <a:latin typeface="Basic Sans SF" pitchFamily="2" charset="0"/>
              </a:endParaRPr>
            </a:p>
          </p:txBody>
        </p:sp>
        <p:sp>
          <p:nvSpPr>
            <p:cNvPr id="25" name="Rectangle 2110"/>
            <p:cNvSpPr>
              <a:spLocks noChangeArrowheads="1"/>
            </p:cNvSpPr>
            <p:nvPr/>
          </p:nvSpPr>
          <p:spPr bwMode="auto">
            <a:xfrm>
              <a:off x="158" y="3022"/>
              <a:ext cx="5465" cy="488"/>
            </a:xfrm>
            <a:prstGeom prst="rect">
              <a:avLst/>
            </a:prstGeom>
            <a:solidFill>
              <a:srgbClr val="800000">
                <a:alpha val="54118"/>
              </a:srgbClr>
            </a:solidFill>
            <a:ln w="28575">
              <a:solidFill>
                <a:srgbClr val="800000"/>
              </a:solidFill>
              <a:miter lim="800000"/>
              <a:headEnd/>
              <a:tailEnd/>
            </a:ln>
          </p:spPr>
          <p:txBody>
            <a:bodyPr lIns="92075" tIns="46038" rIns="92075" bIns="46038" anchor="ctr"/>
            <a:lstStyle/>
            <a:p>
              <a:r>
                <a:rPr lang="en-GB" sz="2800" dirty="0">
                  <a:latin typeface="Basic Sans SF" pitchFamily="2" charset="0"/>
                </a:rPr>
                <a:t>Mind the Gap: Over 80% spend </a:t>
              </a:r>
              <a:r>
                <a:rPr lang="en-GB" sz="2800" dirty="0" smtClean="0">
                  <a:latin typeface="Basic Sans SF" pitchFamily="2" charset="0"/>
                </a:rPr>
                <a:t>between 2 </a:t>
              </a:r>
              <a:r>
                <a:rPr lang="en-GB" sz="2800" dirty="0">
                  <a:latin typeface="Basic Sans SF" pitchFamily="2" charset="0"/>
                </a:rPr>
                <a:t>and 4+ hours on-line every day</a:t>
              </a:r>
            </a:p>
          </p:txBody>
        </p:sp>
      </p:grpSp>
    </p:spTree>
    <p:extLst>
      <p:ext uri="{BB962C8B-B14F-4D97-AF65-F5344CB8AC3E}">
        <p14:creationId xmlns:p14="http://schemas.microsoft.com/office/powerpoint/2010/main" val="23621405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5953" y="365124"/>
            <a:ext cx="10515600" cy="4821730"/>
          </a:xfrm>
        </p:spPr>
        <p:txBody>
          <a:bodyPr>
            <a:normAutofit/>
          </a:bodyPr>
          <a:lstStyle/>
          <a:p>
            <a:r>
              <a:rPr lang="en-GB" sz="3200" b="0" dirty="0" smtClean="0"/>
              <a:t>Our children can be pretty good at spotting some dangers. The problem is, often they learn from experience.</a:t>
            </a:r>
            <a:br>
              <a:rPr lang="en-GB" sz="3200" b="0" dirty="0" smtClean="0"/>
            </a:br>
            <a:r>
              <a:rPr lang="en-GB" sz="3200" b="0" dirty="0"/>
              <a:t/>
            </a:r>
            <a:br>
              <a:rPr lang="en-GB" sz="3200" b="0" dirty="0"/>
            </a:br>
            <a:r>
              <a:rPr lang="en-GB" sz="3200" b="0" dirty="0" smtClean="0"/>
              <a:t>They don’t always like to tell parents out of a fear of their computer privileges being removed.</a:t>
            </a:r>
            <a:br>
              <a:rPr lang="en-GB" sz="3200" b="0" dirty="0" smtClean="0"/>
            </a:br>
            <a:r>
              <a:rPr lang="en-GB" sz="3200" b="0" dirty="0" smtClean="0"/>
              <a:t/>
            </a:r>
            <a:br>
              <a:rPr lang="en-GB" sz="3200" b="0" dirty="0" smtClean="0"/>
            </a:br>
            <a:r>
              <a:rPr lang="en-GB" sz="3200" b="0" dirty="0" smtClean="0"/>
              <a:t>So what can we do about this?</a:t>
            </a:r>
            <a:endParaRPr lang="en-GB" sz="3200" b="0" dirty="0"/>
          </a:p>
        </p:txBody>
      </p:sp>
    </p:spTree>
    <p:extLst>
      <p:ext uri="{BB962C8B-B14F-4D97-AF65-F5344CB8AC3E}">
        <p14:creationId xmlns:p14="http://schemas.microsoft.com/office/powerpoint/2010/main" val="29685074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10515600" cy="911882"/>
          </a:xfrm>
        </p:spPr>
        <p:txBody>
          <a:bodyPr/>
          <a:lstStyle/>
          <a:p>
            <a:r>
              <a:rPr lang="en-GB" dirty="0" smtClean="0"/>
              <a:t>Communication is key</a:t>
            </a:r>
            <a:endParaRPr lang="en-GB" dirty="0"/>
          </a:p>
        </p:txBody>
      </p:sp>
      <p:sp>
        <p:nvSpPr>
          <p:cNvPr id="3" name="Content Placeholder 2"/>
          <p:cNvSpPr>
            <a:spLocks noGrp="1"/>
          </p:cNvSpPr>
          <p:nvPr>
            <p:ph idx="1"/>
          </p:nvPr>
        </p:nvSpPr>
        <p:spPr>
          <a:xfrm>
            <a:off x="838200" y="1573377"/>
            <a:ext cx="10515600" cy="4351338"/>
          </a:xfrm>
        </p:spPr>
        <p:txBody>
          <a:bodyPr>
            <a:normAutofit/>
          </a:bodyPr>
          <a:lstStyle/>
          <a:p>
            <a:r>
              <a:rPr lang="en-GB" dirty="0" smtClean="0"/>
              <a:t>Talk regularly to them about what they are doing, who they talk to and encourage them to report anything suspicious with out fear of reprisals. Agree a ‘no blame’ rule.</a:t>
            </a:r>
          </a:p>
          <a:p>
            <a:r>
              <a:rPr lang="en-GB" dirty="0" smtClean="0"/>
              <a:t>Keep them informed and educated about current developments and news stories</a:t>
            </a:r>
          </a:p>
          <a:p>
            <a:r>
              <a:rPr lang="en-GB" dirty="0" smtClean="0"/>
              <a:t>Respect their privacy as far as you can without endangering them</a:t>
            </a:r>
          </a:p>
        </p:txBody>
      </p:sp>
    </p:spTree>
    <p:extLst>
      <p:ext uri="{BB962C8B-B14F-4D97-AF65-F5344CB8AC3E}">
        <p14:creationId xmlns:p14="http://schemas.microsoft.com/office/powerpoint/2010/main" val="33614458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a:t>Talk to their friends parents to establish what controls they have and share </a:t>
            </a:r>
            <a:r>
              <a:rPr lang="en-GB" dirty="0" smtClean="0"/>
              <a:t>tips</a:t>
            </a:r>
          </a:p>
          <a:p>
            <a:r>
              <a:rPr lang="en-GB" dirty="0" smtClean="0"/>
              <a:t>Teach </a:t>
            </a:r>
            <a:r>
              <a:rPr lang="en-GB" dirty="0"/>
              <a:t>them to set their profiles to private (and to check them regularly) and make sure they don’t let people they don’t know join their network</a:t>
            </a:r>
          </a:p>
          <a:p>
            <a:r>
              <a:rPr lang="en-GB" dirty="0"/>
              <a:t>Explain the potential impacts of other people sharing their images and vice versa</a:t>
            </a:r>
          </a:p>
          <a:p>
            <a:pPr marL="0" indent="0">
              <a:buNone/>
            </a:pPr>
            <a:endParaRPr lang="en-GB" dirty="0"/>
          </a:p>
        </p:txBody>
      </p:sp>
    </p:spTree>
    <p:extLst>
      <p:ext uri="{BB962C8B-B14F-4D97-AF65-F5344CB8AC3E}">
        <p14:creationId xmlns:p14="http://schemas.microsoft.com/office/powerpoint/2010/main" val="23316457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Conversation starters…</a:t>
            </a:r>
            <a:endParaRPr lang="en-GB" dirty="0"/>
          </a:p>
        </p:txBody>
      </p:sp>
      <p:sp>
        <p:nvSpPr>
          <p:cNvPr id="3" name="Content Placeholder 2"/>
          <p:cNvSpPr>
            <a:spLocks noGrp="1"/>
          </p:cNvSpPr>
          <p:nvPr>
            <p:ph idx="1"/>
          </p:nvPr>
        </p:nvSpPr>
        <p:spPr>
          <a:xfrm>
            <a:off x="820271" y="961697"/>
            <a:ext cx="10515600" cy="4759642"/>
          </a:xfrm>
        </p:spPr>
        <p:txBody>
          <a:bodyPr>
            <a:normAutofit/>
          </a:bodyPr>
          <a:lstStyle/>
          <a:p>
            <a:r>
              <a:rPr lang="en-GB" sz="2400" dirty="0"/>
              <a:t>Ask your children to tell you about the sites they like to visit and what they enjoy doing online.</a:t>
            </a:r>
          </a:p>
          <a:p>
            <a:r>
              <a:rPr lang="en-GB" sz="2400" dirty="0"/>
              <a:t>Ask them about how they stay safe online. What tips do they have for you, and where did they learn them? What is OK and not OK to share?</a:t>
            </a:r>
          </a:p>
          <a:p>
            <a:r>
              <a:rPr lang="en-GB" sz="2400" dirty="0"/>
              <a:t>Ask them if they know where to go for help, where to find the safety advice, privacy settings and </a:t>
            </a:r>
            <a:r>
              <a:rPr lang="en-GB" sz="2400" dirty="0">
                <a:hlinkClick r:id="rId2"/>
              </a:rPr>
              <a:t>how to report</a:t>
            </a:r>
            <a:r>
              <a:rPr lang="en-GB" sz="2400" dirty="0"/>
              <a:t> or block on the services they use.</a:t>
            </a:r>
          </a:p>
          <a:p>
            <a:r>
              <a:rPr lang="en-GB" sz="2400" dirty="0"/>
              <a:t>Encourage them to help. Perhaps they can show you how to do something better online or they might have a friend who would benefit from their help and support.</a:t>
            </a:r>
          </a:p>
          <a:p>
            <a:r>
              <a:rPr lang="en-GB" sz="2400" dirty="0"/>
              <a:t>Think about how you use the internet as a family. What could you do to get more out of the internet together and further enjoy your lives online?</a:t>
            </a:r>
          </a:p>
          <a:p>
            <a:endParaRPr lang="en-GB" sz="2400" dirty="0"/>
          </a:p>
        </p:txBody>
      </p:sp>
    </p:spTree>
    <p:extLst>
      <p:ext uri="{BB962C8B-B14F-4D97-AF65-F5344CB8AC3E}">
        <p14:creationId xmlns:p14="http://schemas.microsoft.com/office/powerpoint/2010/main" val="574216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349" y="144409"/>
            <a:ext cx="11807444" cy="959177"/>
          </a:xfrm>
        </p:spPr>
        <p:txBody>
          <a:bodyPr>
            <a:noAutofit/>
          </a:bodyPr>
          <a:lstStyle/>
          <a:p>
            <a:r>
              <a:rPr lang="en-GB" sz="3600" dirty="0" smtClean="0"/>
              <a:t/>
            </a:r>
            <a:br>
              <a:rPr lang="en-GB" sz="3600" dirty="0" smtClean="0"/>
            </a:br>
            <a:r>
              <a:rPr lang="en-GB" sz="3600" dirty="0" smtClean="0"/>
              <a:t>What </a:t>
            </a:r>
            <a:r>
              <a:rPr lang="en-GB" sz="3600" dirty="0"/>
              <a:t>to do if a child has come to you and needs help</a:t>
            </a:r>
            <a:br>
              <a:rPr lang="en-GB" sz="3600" dirty="0"/>
            </a:br>
            <a:endParaRPr lang="en-GB" sz="3600" dirty="0"/>
          </a:p>
        </p:txBody>
      </p:sp>
      <p:sp>
        <p:nvSpPr>
          <p:cNvPr id="3" name="Content Placeholder 2"/>
          <p:cNvSpPr>
            <a:spLocks noGrp="1"/>
          </p:cNvSpPr>
          <p:nvPr>
            <p:ph idx="1"/>
          </p:nvPr>
        </p:nvSpPr>
        <p:spPr>
          <a:xfrm>
            <a:off x="395066" y="1133518"/>
            <a:ext cx="11366010" cy="4351338"/>
          </a:xfrm>
        </p:spPr>
        <p:txBody>
          <a:bodyPr>
            <a:normAutofit lnSpcReduction="10000"/>
          </a:bodyPr>
          <a:lstStyle/>
          <a:p>
            <a:r>
              <a:rPr lang="en-GB" dirty="0" smtClean="0"/>
              <a:t>Communication </a:t>
            </a:r>
            <a:r>
              <a:rPr lang="en-GB" dirty="0"/>
              <a:t>with your child is essential. Talk to them and reassure them that they can always come to you if something upsets or worries them online. </a:t>
            </a:r>
          </a:p>
          <a:p>
            <a:r>
              <a:rPr lang="en-GB" dirty="0"/>
              <a:t>Save the evidence wherever possible. </a:t>
            </a:r>
            <a:r>
              <a:rPr lang="en-GB" dirty="0" smtClean="0"/>
              <a:t>Evidence </a:t>
            </a:r>
            <a:r>
              <a:rPr lang="en-GB" dirty="0"/>
              <a:t>may include screen shots taken on a laptop or mobile device, emails, texts or online conversation histories. If you do need to make a report, evidence gathered will make it easier to show exactly what has taken place.</a:t>
            </a:r>
          </a:p>
          <a:p>
            <a:r>
              <a:rPr lang="en-GB" dirty="0"/>
              <a:t>Knowing who to report to is a really useful step to resolve many issues, so do familiarise yourself with the services available below. Depending on what has happened, it might be necessary to let your child's school know too.</a:t>
            </a:r>
          </a:p>
          <a:p>
            <a:endParaRPr lang="en-GB" dirty="0"/>
          </a:p>
        </p:txBody>
      </p:sp>
    </p:spTree>
    <p:extLst>
      <p:ext uri="{BB962C8B-B14F-4D97-AF65-F5344CB8AC3E}">
        <p14:creationId xmlns:p14="http://schemas.microsoft.com/office/powerpoint/2010/main" val="4098479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Internet</a:t>
            </a:r>
          </a:p>
        </p:txBody>
      </p:sp>
      <p:sp>
        <p:nvSpPr>
          <p:cNvPr id="3" name="Content Placeholder 2"/>
          <p:cNvSpPr>
            <a:spLocks noGrp="1"/>
          </p:cNvSpPr>
          <p:nvPr>
            <p:ph idx="1"/>
          </p:nvPr>
        </p:nvSpPr>
        <p:spPr/>
        <p:txBody>
          <a:bodyPr/>
          <a:lstStyle/>
          <a:p>
            <a:pPr marL="0" indent="0">
              <a:buNone/>
            </a:pPr>
            <a:r>
              <a:rPr lang="en-GB" dirty="0">
                <a:hlinkClick r:id="rId2"/>
              </a:rPr>
              <a:t>http://</a:t>
            </a:r>
            <a:r>
              <a:rPr lang="en-GB" dirty="0" smtClean="0">
                <a:hlinkClick r:id="rId2"/>
              </a:rPr>
              <a:t>www.bbc.co.uk/news/uk-wales-27302417</a:t>
            </a:r>
            <a:endParaRPr lang="en-GB" dirty="0" smtClean="0"/>
          </a:p>
          <a:p>
            <a:pPr marL="0" indent="0">
              <a:buNone/>
            </a:pPr>
            <a:endParaRPr lang="en-GB" dirty="0" smtClean="0"/>
          </a:p>
          <a:p>
            <a:pPr marL="0" indent="0">
              <a:buNone/>
            </a:pPr>
            <a:r>
              <a:rPr lang="en-GB" dirty="0" smtClean="0"/>
              <a:t>I </a:t>
            </a:r>
            <a:r>
              <a:rPr lang="en-GB" dirty="0"/>
              <a:t>think we would all agree that the internet is a fantastic tool and  one that we should be encouraging our young people to be engaging with, but we hear such horror stories. </a:t>
            </a:r>
          </a:p>
          <a:p>
            <a:pPr marL="0" indent="0">
              <a:buNone/>
            </a:pPr>
            <a:r>
              <a:rPr lang="en-GB" dirty="0"/>
              <a:t>What are the facts and how safe are our children on-line?    </a:t>
            </a:r>
            <a:endParaRPr lang="en-GB" dirty="0" smtClean="0"/>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19567820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832" y="144409"/>
            <a:ext cx="11334478" cy="959177"/>
          </a:xfrm>
        </p:spPr>
        <p:txBody>
          <a:bodyPr>
            <a:noAutofit/>
          </a:bodyPr>
          <a:lstStyle/>
          <a:p>
            <a:r>
              <a:rPr lang="en-GB" sz="3600" dirty="0" smtClean="0"/>
              <a:t>So how would you know if something was wrong?</a:t>
            </a:r>
            <a:endParaRPr lang="en-GB" sz="3600" dirty="0"/>
          </a:p>
        </p:txBody>
      </p:sp>
      <p:sp>
        <p:nvSpPr>
          <p:cNvPr id="3" name="Content Placeholder 2"/>
          <p:cNvSpPr>
            <a:spLocks noGrp="1"/>
          </p:cNvSpPr>
          <p:nvPr>
            <p:ph idx="1"/>
          </p:nvPr>
        </p:nvSpPr>
        <p:spPr>
          <a:xfrm>
            <a:off x="410832" y="1103586"/>
            <a:ext cx="11334478" cy="4617753"/>
          </a:xfrm>
        </p:spPr>
        <p:txBody>
          <a:bodyPr>
            <a:normAutofit/>
          </a:bodyPr>
          <a:lstStyle/>
          <a:p>
            <a:pPr marL="0" indent="0">
              <a:buNone/>
            </a:pPr>
            <a:r>
              <a:rPr lang="en-GB" sz="2000" b="1" i="1" dirty="0" smtClean="0"/>
              <a:t>Symptom Checker – signs that your child might be a victim:</a:t>
            </a:r>
          </a:p>
          <a:p>
            <a:pPr marL="457200" indent="-457200">
              <a:buFont typeface="+mj-lt"/>
              <a:buAutoNum type="arabicPeriod"/>
            </a:pPr>
            <a:r>
              <a:rPr lang="en-GB" sz="2000" dirty="0" smtClean="0"/>
              <a:t>Your </a:t>
            </a:r>
            <a:r>
              <a:rPr lang="en-GB" sz="2000" dirty="0"/>
              <a:t>child becomes secretive about what they are doing </a:t>
            </a:r>
            <a:r>
              <a:rPr lang="en-GB" sz="2000" dirty="0" smtClean="0"/>
              <a:t>online, password protects their phone </a:t>
            </a:r>
            <a:endParaRPr lang="en-GB" sz="2000" dirty="0"/>
          </a:p>
          <a:p>
            <a:pPr marL="457200" indent="-457200">
              <a:buFont typeface="+mj-lt"/>
              <a:buAutoNum type="arabicPeriod"/>
            </a:pPr>
            <a:r>
              <a:rPr lang="en-GB" sz="2000" dirty="0"/>
              <a:t>Uses computers outside of home, such as at homes of friends, Internet cafes, or libraries </a:t>
            </a:r>
          </a:p>
          <a:p>
            <a:pPr marL="457200" indent="-457200">
              <a:buFont typeface="+mj-lt"/>
              <a:buAutoNum type="arabicPeriod"/>
            </a:pPr>
            <a:r>
              <a:rPr lang="en-GB" sz="2000" dirty="0"/>
              <a:t>Has a sudden decline in homework or grades </a:t>
            </a:r>
          </a:p>
          <a:p>
            <a:pPr marL="457200" indent="-457200">
              <a:buFont typeface="+mj-lt"/>
              <a:buAutoNum type="arabicPeriod"/>
            </a:pPr>
            <a:r>
              <a:rPr lang="en-GB" sz="2000" dirty="0"/>
              <a:t>Doesn't feel well, complains of headaches, stomach aches, or nervousness </a:t>
            </a:r>
          </a:p>
          <a:p>
            <a:pPr marL="457200" indent="-457200">
              <a:buFont typeface="+mj-lt"/>
              <a:buAutoNum type="arabicPeriod"/>
            </a:pPr>
            <a:r>
              <a:rPr lang="en-GB" sz="2000" dirty="0"/>
              <a:t>Is restless, has difficulty sleeping </a:t>
            </a:r>
          </a:p>
          <a:p>
            <a:pPr marL="457200" indent="-457200">
              <a:buFont typeface="+mj-lt"/>
              <a:buAutoNum type="arabicPeriod"/>
            </a:pPr>
            <a:r>
              <a:rPr lang="en-GB" sz="2000" dirty="0"/>
              <a:t>Shows changes in </a:t>
            </a:r>
            <a:r>
              <a:rPr lang="en-GB" sz="2000" dirty="0" smtClean="0"/>
              <a:t>behaviour </a:t>
            </a:r>
            <a:r>
              <a:rPr lang="en-GB" sz="2000" dirty="0"/>
              <a:t>or has mood swings </a:t>
            </a:r>
          </a:p>
          <a:p>
            <a:pPr marL="457200" indent="-457200">
              <a:buFont typeface="+mj-lt"/>
              <a:buAutoNum type="arabicPeriod"/>
            </a:pPr>
            <a:r>
              <a:rPr lang="en-GB" sz="2000" dirty="0" smtClean="0"/>
              <a:t>Sudden change in </a:t>
            </a:r>
            <a:r>
              <a:rPr lang="en-GB" sz="2000" smtClean="0"/>
              <a:t>friendship groups</a:t>
            </a:r>
            <a:endParaRPr lang="en-GB" sz="2000" dirty="0"/>
          </a:p>
          <a:p>
            <a:pPr marL="457200" indent="-457200">
              <a:buFont typeface="+mj-lt"/>
              <a:buAutoNum type="arabicPeriod"/>
            </a:pPr>
            <a:r>
              <a:rPr lang="en-GB" sz="2000" dirty="0"/>
              <a:t>Does not want to go to school or </a:t>
            </a:r>
            <a:r>
              <a:rPr lang="en-GB" sz="2000" dirty="0" smtClean="0"/>
              <a:t>socialise </a:t>
            </a:r>
            <a:endParaRPr lang="en-GB" sz="2000" dirty="0"/>
          </a:p>
          <a:p>
            <a:pPr marL="457200" indent="-457200">
              <a:buFont typeface="+mj-lt"/>
              <a:buAutoNum type="arabicPeriod"/>
            </a:pPr>
            <a:r>
              <a:rPr lang="en-GB" sz="2000" dirty="0"/>
              <a:t>Avoids telling you who their online friends are </a:t>
            </a:r>
          </a:p>
          <a:p>
            <a:pPr marL="457200" indent="-457200">
              <a:buFont typeface="+mj-lt"/>
              <a:buAutoNum type="arabicPeriod"/>
            </a:pPr>
            <a:r>
              <a:rPr lang="en-GB" sz="2000" dirty="0"/>
              <a:t>No longer wants to use the computer or </a:t>
            </a:r>
            <a:r>
              <a:rPr lang="en-GB" sz="2000" dirty="0" smtClean="0"/>
              <a:t>mobile phone </a:t>
            </a:r>
            <a:endParaRPr lang="en-GB" sz="2000" dirty="0"/>
          </a:p>
          <a:p>
            <a:pPr marL="0" indent="0">
              <a:buNone/>
            </a:pPr>
            <a:endParaRPr lang="en-GB" sz="2000" dirty="0" smtClean="0"/>
          </a:p>
          <a:p>
            <a:pPr marL="0" indent="0">
              <a:buNone/>
            </a:pPr>
            <a:endParaRPr lang="en-GB" sz="2000" dirty="0"/>
          </a:p>
        </p:txBody>
      </p:sp>
    </p:spTree>
    <p:extLst>
      <p:ext uri="{BB962C8B-B14F-4D97-AF65-F5344CB8AC3E}">
        <p14:creationId xmlns:p14="http://schemas.microsoft.com/office/powerpoint/2010/main" val="32359237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17394" t="18054" r="39617" b="14965"/>
          <a:stretch/>
        </p:blipFill>
        <p:spPr>
          <a:xfrm>
            <a:off x="6085954" y="281825"/>
            <a:ext cx="5470170" cy="5326987"/>
          </a:xfrm>
          <a:prstGeom prst="rect">
            <a:avLst/>
          </a:prstGeom>
        </p:spPr>
      </p:pic>
      <p:sp>
        <p:nvSpPr>
          <p:cNvPr id="2" name="Title 1"/>
          <p:cNvSpPr>
            <a:spLocks noGrp="1"/>
          </p:cNvSpPr>
          <p:nvPr>
            <p:ph type="title"/>
          </p:nvPr>
        </p:nvSpPr>
        <p:spPr>
          <a:xfrm>
            <a:off x="347769" y="428187"/>
            <a:ext cx="5895840" cy="990709"/>
          </a:xfrm>
        </p:spPr>
        <p:txBody>
          <a:bodyPr>
            <a:normAutofit fontScale="90000"/>
          </a:bodyPr>
          <a:lstStyle/>
          <a:p>
            <a:r>
              <a:rPr lang="en-GB" dirty="0" smtClean="0"/>
              <a:t>Where to report online concerns or risks</a:t>
            </a:r>
            <a:endParaRPr lang="en-GB" dirty="0"/>
          </a:p>
        </p:txBody>
      </p:sp>
    </p:spTree>
    <p:extLst>
      <p:ext uri="{BB962C8B-B14F-4D97-AF65-F5344CB8AC3E}">
        <p14:creationId xmlns:p14="http://schemas.microsoft.com/office/powerpoint/2010/main" val="16822825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965" y="302063"/>
            <a:ext cx="10515600" cy="990709"/>
          </a:xfrm>
        </p:spPr>
        <p:txBody>
          <a:bodyPr/>
          <a:lstStyle/>
          <a:p>
            <a:r>
              <a:rPr lang="en-GB" dirty="0" smtClean="0"/>
              <a:t>Useful websites</a:t>
            </a:r>
            <a:endParaRPr lang="en-GB" dirty="0"/>
          </a:p>
        </p:txBody>
      </p:sp>
      <p:sp>
        <p:nvSpPr>
          <p:cNvPr id="4" name="TextBox 3"/>
          <p:cNvSpPr txBox="1"/>
          <p:nvPr/>
        </p:nvSpPr>
        <p:spPr>
          <a:xfrm>
            <a:off x="472965" y="1434663"/>
            <a:ext cx="4981903" cy="2246769"/>
          </a:xfrm>
          <a:prstGeom prst="rect">
            <a:avLst/>
          </a:prstGeom>
          <a:noFill/>
        </p:spPr>
        <p:txBody>
          <a:bodyPr wrap="square" rtlCol="0">
            <a:spAutoFit/>
          </a:bodyPr>
          <a:lstStyle/>
          <a:p>
            <a:r>
              <a:rPr lang="en-GB" sz="2800" dirty="0" smtClean="0">
                <a:hlinkClick r:id="rId2"/>
              </a:rPr>
              <a:t>CEOP</a:t>
            </a:r>
          </a:p>
          <a:p>
            <a:r>
              <a:rPr lang="en-GB" sz="2800" dirty="0" smtClean="0">
                <a:hlinkClick r:id="rId2"/>
              </a:rPr>
              <a:t>https</a:t>
            </a:r>
            <a:r>
              <a:rPr lang="en-GB" sz="2800" dirty="0">
                <a:hlinkClick r:id="rId2"/>
              </a:rPr>
              <a:t>://</a:t>
            </a:r>
            <a:r>
              <a:rPr lang="en-GB" sz="2800" dirty="0" smtClean="0">
                <a:hlinkClick r:id="rId2"/>
              </a:rPr>
              <a:t>www.thinkuknow.co.uk</a:t>
            </a:r>
            <a:endParaRPr lang="en-GB" sz="2800" dirty="0" smtClean="0"/>
          </a:p>
          <a:p>
            <a:endParaRPr lang="en-GB" sz="2800" dirty="0"/>
          </a:p>
          <a:p>
            <a:r>
              <a:rPr lang="en-GB" sz="2800" dirty="0">
                <a:hlinkClick r:id="rId3"/>
              </a:rPr>
              <a:t>http://</a:t>
            </a:r>
            <a:r>
              <a:rPr lang="en-GB" sz="2800" dirty="0" smtClean="0">
                <a:hlinkClick r:id="rId3"/>
              </a:rPr>
              <a:t>www.childnet.com</a:t>
            </a:r>
            <a:endParaRPr lang="en-GB" sz="2800" dirty="0" smtClean="0"/>
          </a:p>
          <a:p>
            <a:endParaRPr lang="en-GB" sz="2800" dirty="0"/>
          </a:p>
        </p:txBody>
      </p:sp>
      <p:pic>
        <p:nvPicPr>
          <p:cNvPr id="5" name="Picture 4"/>
          <p:cNvPicPr>
            <a:picLocks noChangeAspect="1"/>
          </p:cNvPicPr>
          <p:nvPr/>
        </p:nvPicPr>
        <p:blipFill rotWithShape="1">
          <a:blip r:embed="rId4"/>
          <a:srcRect l="7855" t="7058" r="30651" b="9816"/>
          <a:stretch/>
        </p:blipFill>
        <p:spPr>
          <a:xfrm>
            <a:off x="5612523" y="445856"/>
            <a:ext cx="6227379" cy="5261262"/>
          </a:xfrm>
          <a:prstGeom prst="rect">
            <a:avLst/>
          </a:prstGeom>
        </p:spPr>
      </p:pic>
    </p:spTree>
    <p:extLst>
      <p:ext uri="{BB962C8B-B14F-4D97-AF65-F5344CB8AC3E}">
        <p14:creationId xmlns:p14="http://schemas.microsoft.com/office/powerpoint/2010/main" val="1506649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charset="0"/>
              </a:rPr>
              <a:t>How safe are your children on-line?</a:t>
            </a:r>
            <a:endParaRPr lang="en-GB" dirty="0"/>
          </a:p>
        </p:txBody>
      </p:sp>
      <p:sp>
        <p:nvSpPr>
          <p:cNvPr id="3" name="Content Placeholder 2"/>
          <p:cNvSpPr>
            <a:spLocks noGrp="1"/>
          </p:cNvSpPr>
          <p:nvPr>
            <p:ph idx="1"/>
          </p:nvPr>
        </p:nvSpPr>
        <p:spPr/>
        <p:txBody>
          <a:bodyPr/>
          <a:lstStyle/>
          <a:p>
            <a:endParaRPr lang="en-GB" dirty="0">
              <a:latin typeface="Arial" charset="0"/>
            </a:endParaRPr>
          </a:p>
          <a:p>
            <a:r>
              <a:rPr lang="en-GB" dirty="0">
                <a:latin typeface="Arial" charset="0"/>
              </a:rPr>
              <a:t>The internet is getting safer, but for our children, the risks are not as obvious, so it can be confusing!</a:t>
            </a:r>
          </a:p>
        </p:txBody>
      </p:sp>
    </p:spTree>
    <p:extLst>
      <p:ext uri="{BB962C8B-B14F-4D97-AF65-F5344CB8AC3E}">
        <p14:creationId xmlns:p14="http://schemas.microsoft.com/office/powerpoint/2010/main" val="4285171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charset="0"/>
              </a:rPr>
              <a:t>The Facts</a:t>
            </a:r>
            <a:endParaRPr lang="en-GB" dirty="0"/>
          </a:p>
        </p:txBody>
      </p:sp>
      <p:sp>
        <p:nvSpPr>
          <p:cNvPr id="3" name="Content Placeholder 2"/>
          <p:cNvSpPr>
            <a:spLocks noGrp="1"/>
          </p:cNvSpPr>
          <p:nvPr>
            <p:ph idx="1"/>
          </p:nvPr>
        </p:nvSpPr>
        <p:spPr/>
        <p:txBody>
          <a:bodyPr/>
          <a:lstStyle/>
          <a:p>
            <a:r>
              <a:rPr lang="en-GB" dirty="0">
                <a:latin typeface="Arial" charset="0"/>
              </a:rPr>
              <a:t>87% of UK children aged 9-16 years old do not regularly post or disclose personal information about themselves to people they met online.</a:t>
            </a:r>
          </a:p>
          <a:p>
            <a:r>
              <a:rPr lang="en-GB" dirty="0" smtClean="0">
                <a:latin typeface="Arial" charset="0"/>
              </a:rPr>
              <a:t>14</a:t>
            </a:r>
            <a:r>
              <a:rPr lang="en-GB" dirty="0">
                <a:latin typeface="Arial" charset="0"/>
              </a:rPr>
              <a:t>% of them have sent personal information about themselves to others.</a:t>
            </a:r>
          </a:p>
          <a:p>
            <a:r>
              <a:rPr lang="en-GB" dirty="0">
                <a:latin typeface="Arial" charset="0"/>
              </a:rPr>
              <a:t>7% have sent images.</a:t>
            </a:r>
          </a:p>
          <a:p>
            <a:endParaRPr lang="en-GB" dirty="0"/>
          </a:p>
        </p:txBody>
      </p:sp>
    </p:spTree>
    <p:extLst>
      <p:ext uri="{BB962C8B-B14F-4D97-AF65-F5344CB8AC3E}">
        <p14:creationId xmlns:p14="http://schemas.microsoft.com/office/powerpoint/2010/main" val="23825934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charset="0"/>
              </a:rPr>
              <a:t>The Facts</a:t>
            </a:r>
            <a:endParaRPr lang="en-GB" dirty="0"/>
          </a:p>
        </p:txBody>
      </p:sp>
      <p:sp>
        <p:nvSpPr>
          <p:cNvPr id="3" name="Content Placeholder 2"/>
          <p:cNvSpPr>
            <a:spLocks noGrp="1"/>
          </p:cNvSpPr>
          <p:nvPr>
            <p:ph idx="1"/>
          </p:nvPr>
        </p:nvSpPr>
        <p:spPr/>
        <p:txBody>
          <a:bodyPr/>
          <a:lstStyle/>
          <a:p>
            <a:pPr>
              <a:defRPr/>
            </a:pPr>
            <a:r>
              <a:rPr lang="en-GB" dirty="0"/>
              <a:t>18% of children have encountered </a:t>
            </a:r>
            <a:r>
              <a:rPr lang="en-GB" dirty="0" smtClean="0"/>
              <a:t>harmful content </a:t>
            </a:r>
            <a:r>
              <a:rPr lang="en-GB" dirty="0"/>
              <a:t>online.</a:t>
            </a:r>
          </a:p>
          <a:p>
            <a:pPr>
              <a:defRPr/>
            </a:pPr>
            <a:r>
              <a:rPr lang="en-GB" dirty="0" smtClean="0"/>
              <a:t>28</a:t>
            </a:r>
            <a:r>
              <a:rPr lang="en-GB" dirty="0"/>
              <a:t>% of 11-16 year olds have </a:t>
            </a:r>
            <a:r>
              <a:rPr lang="en-GB" dirty="0" smtClean="0"/>
              <a:t>been deliberately </a:t>
            </a:r>
            <a:r>
              <a:rPr lang="en-GB" dirty="0"/>
              <a:t>targeted and bullied either </a:t>
            </a:r>
            <a:r>
              <a:rPr lang="en-GB" dirty="0" smtClean="0"/>
              <a:t>by an </a:t>
            </a:r>
            <a:r>
              <a:rPr lang="en-GB" dirty="0"/>
              <a:t>individual or group through the use </a:t>
            </a:r>
            <a:r>
              <a:rPr lang="en-GB" dirty="0" smtClean="0"/>
              <a:t>of mobile </a:t>
            </a:r>
            <a:r>
              <a:rPr lang="en-GB" dirty="0"/>
              <a:t>phones or the internet. </a:t>
            </a:r>
          </a:p>
          <a:p>
            <a:pPr>
              <a:defRPr/>
            </a:pPr>
            <a:r>
              <a:rPr lang="en-GB" dirty="0" smtClean="0"/>
              <a:t>For </a:t>
            </a:r>
            <a:r>
              <a:rPr lang="en-GB" dirty="0"/>
              <a:t>over a quarter of these they had been constantly bullied by the same person or group over a long time</a:t>
            </a:r>
            <a:r>
              <a:rPr lang="en-GB" dirty="0" smtClean="0"/>
              <a:t>.</a:t>
            </a:r>
          </a:p>
          <a:p>
            <a:pPr>
              <a:defRPr/>
            </a:pPr>
            <a:r>
              <a:rPr lang="en-GB" dirty="0">
                <a:latin typeface="Arial" charset="0"/>
              </a:rPr>
              <a:t>However, there has been a reduction in the percentage of children reporting cyber bullying, from 33% in 2009 to 17% in 2011</a:t>
            </a:r>
          </a:p>
          <a:p>
            <a:pPr>
              <a:defRPr/>
            </a:pPr>
            <a:endParaRPr lang="en-GB" dirty="0"/>
          </a:p>
          <a:p>
            <a:endParaRPr lang="en-GB" dirty="0"/>
          </a:p>
        </p:txBody>
      </p:sp>
    </p:spTree>
    <p:extLst>
      <p:ext uri="{BB962C8B-B14F-4D97-AF65-F5344CB8AC3E}">
        <p14:creationId xmlns:p14="http://schemas.microsoft.com/office/powerpoint/2010/main" val="2158036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charset="0"/>
              </a:rPr>
              <a:t>The Facts</a:t>
            </a:r>
            <a:endParaRPr lang="en-GB" dirty="0"/>
          </a:p>
        </p:txBody>
      </p:sp>
      <p:sp>
        <p:nvSpPr>
          <p:cNvPr id="3" name="Content Placeholder 2"/>
          <p:cNvSpPr>
            <a:spLocks noGrp="1"/>
          </p:cNvSpPr>
          <p:nvPr>
            <p:ph idx="1"/>
          </p:nvPr>
        </p:nvSpPr>
        <p:spPr/>
        <p:txBody>
          <a:bodyPr/>
          <a:lstStyle/>
          <a:p>
            <a:r>
              <a:rPr lang="en-GB" dirty="0">
                <a:latin typeface="Arial" charset="0"/>
              </a:rPr>
              <a:t>11% of UK children have </a:t>
            </a:r>
            <a:r>
              <a:rPr lang="en-GB" dirty="0" smtClean="0">
                <a:latin typeface="Arial" charset="0"/>
              </a:rPr>
              <a:t>encountered sexual </a:t>
            </a:r>
            <a:r>
              <a:rPr lang="en-GB" dirty="0">
                <a:latin typeface="Arial" charset="0"/>
              </a:rPr>
              <a:t>images online. </a:t>
            </a:r>
          </a:p>
          <a:p>
            <a:r>
              <a:rPr lang="en-GB" dirty="0">
                <a:latin typeface="Arial" charset="0"/>
              </a:rPr>
              <a:t>8% of UK 11-16 year olds say they have seen online sexual images including nudity.</a:t>
            </a:r>
          </a:p>
          <a:p>
            <a:r>
              <a:rPr lang="en-GB" dirty="0">
                <a:latin typeface="Arial" charset="0"/>
              </a:rPr>
              <a:t>Sexting</a:t>
            </a:r>
            <a:r>
              <a:rPr lang="ja-JP" altLang="en-GB" dirty="0">
                <a:latin typeface="Arial" charset="0"/>
              </a:rPr>
              <a:t>’</a:t>
            </a:r>
            <a:r>
              <a:rPr lang="en-GB" dirty="0">
                <a:latin typeface="Arial" charset="0"/>
              </a:rPr>
              <a:t> is prevalent among </a:t>
            </a:r>
            <a:r>
              <a:rPr lang="en-GB" dirty="0" smtClean="0">
                <a:latin typeface="Arial" charset="0"/>
              </a:rPr>
              <a:t>young people</a:t>
            </a:r>
            <a:r>
              <a:rPr lang="en-GB" dirty="0">
                <a:latin typeface="Arial" charset="0"/>
              </a:rPr>
              <a:t>, with around 40% saying </a:t>
            </a:r>
            <a:r>
              <a:rPr lang="en-GB" dirty="0" smtClean="0">
                <a:latin typeface="Arial" charset="0"/>
              </a:rPr>
              <a:t>they knew </a:t>
            </a:r>
            <a:r>
              <a:rPr lang="en-GB" dirty="0">
                <a:latin typeface="Arial" charset="0"/>
              </a:rPr>
              <a:t>friends who carried out such </a:t>
            </a:r>
            <a:r>
              <a:rPr lang="en-GB" dirty="0" smtClean="0">
                <a:latin typeface="Arial" charset="0"/>
              </a:rPr>
              <a:t>a practice</a:t>
            </a:r>
            <a:r>
              <a:rPr lang="en-GB" dirty="0">
                <a:latin typeface="Arial" charset="0"/>
              </a:rPr>
              <a:t>.</a:t>
            </a:r>
          </a:p>
          <a:p>
            <a:pPr marL="0" indent="0">
              <a:buNone/>
              <a:defRPr/>
            </a:pPr>
            <a:endParaRPr lang="en-GB" dirty="0"/>
          </a:p>
          <a:p>
            <a:endParaRPr lang="en-GB" dirty="0"/>
          </a:p>
        </p:txBody>
      </p:sp>
    </p:spTree>
    <p:extLst>
      <p:ext uri="{BB962C8B-B14F-4D97-AF65-F5344CB8AC3E}">
        <p14:creationId xmlns:p14="http://schemas.microsoft.com/office/powerpoint/2010/main" val="2118391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charset="0"/>
              </a:rPr>
              <a:t>The Facts</a:t>
            </a:r>
            <a:endParaRPr lang="en-GB" dirty="0"/>
          </a:p>
        </p:txBody>
      </p:sp>
      <p:sp>
        <p:nvSpPr>
          <p:cNvPr id="3" name="Content Placeholder 2"/>
          <p:cNvSpPr>
            <a:spLocks noGrp="1"/>
          </p:cNvSpPr>
          <p:nvPr>
            <p:ph idx="1"/>
          </p:nvPr>
        </p:nvSpPr>
        <p:spPr/>
        <p:txBody>
          <a:bodyPr/>
          <a:lstStyle/>
          <a:p>
            <a:r>
              <a:rPr lang="en-GB" dirty="0"/>
              <a:t>Accounts of online groomers suggest evidence of resilient young people that refuse to engage with them online. </a:t>
            </a:r>
          </a:p>
          <a:p>
            <a:r>
              <a:rPr lang="en-GB" dirty="0"/>
              <a:t>The key features of young people</a:t>
            </a:r>
            <a:r>
              <a:rPr lang="ja-JP" altLang="en-GB" dirty="0"/>
              <a:t>’</a:t>
            </a:r>
            <a:r>
              <a:rPr lang="en-GB" dirty="0"/>
              <a:t>s resilience (from offenders accounts and the academic literature) were the ability </a:t>
            </a:r>
            <a:r>
              <a:rPr lang="en-GB" dirty="0" smtClean="0"/>
              <a:t>to:</a:t>
            </a:r>
          </a:p>
          <a:p>
            <a:pPr lvl="1"/>
            <a:r>
              <a:rPr lang="en-GB" dirty="0" smtClean="0"/>
              <a:t>recognise </a:t>
            </a:r>
            <a:r>
              <a:rPr lang="en-GB" dirty="0"/>
              <a:t>risk and fend off any </a:t>
            </a:r>
            <a:r>
              <a:rPr lang="en-GB" dirty="0" smtClean="0"/>
              <a:t>approach they considered</a:t>
            </a:r>
            <a:r>
              <a:rPr lang="ja-JP" altLang="en-GB" dirty="0" smtClean="0"/>
              <a:t>‘</a:t>
            </a:r>
            <a:r>
              <a:rPr lang="en-GB" dirty="0"/>
              <a:t>weird</a:t>
            </a:r>
            <a:r>
              <a:rPr lang="ja-JP" altLang="en-GB" dirty="0" smtClean="0"/>
              <a:t>’</a:t>
            </a:r>
            <a:endParaRPr lang="en-GB" altLang="ja-JP" dirty="0" smtClean="0"/>
          </a:p>
          <a:p>
            <a:pPr lvl="1"/>
            <a:r>
              <a:rPr lang="en-GB" dirty="0" smtClean="0"/>
              <a:t>understand </a:t>
            </a:r>
            <a:r>
              <a:rPr lang="en-GB" dirty="0"/>
              <a:t>safety </a:t>
            </a:r>
            <a:r>
              <a:rPr lang="en-GB" dirty="0" smtClean="0"/>
              <a:t>messages</a:t>
            </a:r>
          </a:p>
          <a:p>
            <a:pPr lvl="1"/>
            <a:r>
              <a:rPr lang="en-GB" dirty="0" smtClean="0"/>
              <a:t>feel </a:t>
            </a:r>
            <a:r>
              <a:rPr lang="en-GB" dirty="0"/>
              <a:t>confident about rejecting advances and informing others.</a:t>
            </a:r>
          </a:p>
          <a:p>
            <a:pPr marL="0" indent="0">
              <a:buNone/>
              <a:defRPr/>
            </a:pPr>
            <a:endParaRPr lang="en-GB" sz="1400" dirty="0" smtClean="0"/>
          </a:p>
          <a:p>
            <a:pPr marL="0" indent="0">
              <a:buNone/>
              <a:defRPr/>
            </a:pPr>
            <a:r>
              <a:rPr lang="en-GB" dirty="0" smtClean="0"/>
              <a:t>HOWEVER…..</a:t>
            </a:r>
            <a:endParaRPr lang="en-GB" dirty="0"/>
          </a:p>
        </p:txBody>
      </p:sp>
    </p:spTree>
    <p:extLst>
      <p:ext uri="{BB962C8B-B14F-4D97-AF65-F5344CB8AC3E}">
        <p14:creationId xmlns:p14="http://schemas.microsoft.com/office/powerpoint/2010/main" val="21830571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Arial" charset="0"/>
              </a:rPr>
              <a:t>Disclosure</a:t>
            </a:r>
            <a:endParaRPr lang="en-GB" dirty="0"/>
          </a:p>
        </p:txBody>
      </p:sp>
      <p:sp>
        <p:nvSpPr>
          <p:cNvPr id="3" name="Content Placeholder 2"/>
          <p:cNvSpPr>
            <a:spLocks noGrp="1"/>
          </p:cNvSpPr>
          <p:nvPr>
            <p:ph idx="1"/>
          </p:nvPr>
        </p:nvSpPr>
        <p:spPr/>
        <p:txBody>
          <a:bodyPr/>
          <a:lstStyle/>
          <a:p>
            <a:pPr>
              <a:defRPr/>
            </a:pPr>
            <a:r>
              <a:rPr lang="en-GB" dirty="0"/>
              <a:t>Boys in particular tended to be </a:t>
            </a:r>
            <a:r>
              <a:rPr lang="en-GB" dirty="0" smtClean="0"/>
              <a:t>more resistant </a:t>
            </a:r>
            <a:r>
              <a:rPr lang="en-GB" dirty="0"/>
              <a:t>to the idea of telling anyone </a:t>
            </a:r>
            <a:r>
              <a:rPr lang="en-GB" dirty="0" smtClean="0"/>
              <a:t>about inappropriate </a:t>
            </a:r>
            <a:r>
              <a:rPr lang="en-GB" dirty="0"/>
              <a:t>online approaches.</a:t>
            </a:r>
          </a:p>
          <a:p>
            <a:pPr>
              <a:defRPr/>
            </a:pPr>
            <a:r>
              <a:rPr lang="en-GB" dirty="0" smtClean="0"/>
              <a:t>Girls </a:t>
            </a:r>
            <a:r>
              <a:rPr lang="en-GB" dirty="0"/>
              <a:t>tended to tell a friend. </a:t>
            </a:r>
          </a:p>
          <a:p>
            <a:pPr>
              <a:defRPr/>
            </a:pPr>
            <a:r>
              <a:rPr lang="en-GB" dirty="0"/>
              <a:t>There was some resistance to telling parents or carers, influenced by a fear that their computer privileges would be removed.</a:t>
            </a:r>
          </a:p>
          <a:p>
            <a:endParaRPr lang="en-GB" dirty="0"/>
          </a:p>
        </p:txBody>
      </p:sp>
    </p:spTree>
    <p:extLst>
      <p:ext uri="{BB962C8B-B14F-4D97-AF65-F5344CB8AC3E}">
        <p14:creationId xmlns:p14="http://schemas.microsoft.com/office/powerpoint/2010/main" val="1916012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rPr>
              <a:t>Other Risks</a:t>
            </a:r>
            <a:endParaRPr lang="en-GB" dirty="0"/>
          </a:p>
        </p:txBody>
      </p:sp>
      <p:sp>
        <p:nvSpPr>
          <p:cNvPr id="3" name="Content Placeholder 2"/>
          <p:cNvSpPr>
            <a:spLocks noGrp="1"/>
          </p:cNvSpPr>
          <p:nvPr>
            <p:ph idx="1"/>
          </p:nvPr>
        </p:nvSpPr>
        <p:spPr>
          <a:xfrm>
            <a:off x="820271" y="961697"/>
            <a:ext cx="10515600" cy="4759642"/>
          </a:xfrm>
        </p:spPr>
        <p:txBody>
          <a:bodyPr/>
          <a:lstStyle/>
          <a:p>
            <a:pPr>
              <a:defRPr/>
            </a:pPr>
            <a:r>
              <a:rPr lang="en-GB" dirty="0"/>
              <a:t>Over one in three adolescents have </a:t>
            </a:r>
            <a:r>
              <a:rPr lang="en-GB" dirty="0" smtClean="0"/>
              <a:t>been reported </a:t>
            </a:r>
            <a:r>
              <a:rPr lang="en-GB" dirty="0"/>
              <a:t>to gamble in money-free </a:t>
            </a:r>
            <a:r>
              <a:rPr lang="en-GB" dirty="0" smtClean="0"/>
              <a:t>mode with </a:t>
            </a:r>
            <a:r>
              <a:rPr lang="en-GB" dirty="0"/>
              <a:t>one large UK study reporting </a:t>
            </a:r>
            <a:r>
              <a:rPr lang="en-GB" dirty="0" smtClean="0"/>
              <a:t>that 28</a:t>
            </a:r>
            <a:r>
              <a:rPr lang="en-GB" dirty="0"/>
              <a:t>% of 11- to 15-year olds had done </a:t>
            </a:r>
            <a:r>
              <a:rPr lang="en-GB" dirty="0" smtClean="0"/>
              <a:t>so within </a:t>
            </a:r>
            <a:r>
              <a:rPr lang="en-GB" dirty="0"/>
              <a:t>the last week.</a:t>
            </a:r>
          </a:p>
          <a:p>
            <a:pPr>
              <a:defRPr/>
            </a:pPr>
            <a:r>
              <a:rPr lang="en-GB" dirty="0"/>
              <a:t>19% of UK 11-16 year olds have seen </a:t>
            </a:r>
            <a:r>
              <a:rPr lang="en-GB" dirty="0" smtClean="0"/>
              <a:t>one or </a:t>
            </a:r>
            <a:r>
              <a:rPr lang="en-GB" dirty="0"/>
              <a:t>more type of potentially harmful user generated content, rising to 32% of </a:t>
            </a:r>
            <a:r>
              <a:rPr lang="en-GB" dirty="0" smtClean="0"/>
              <a:t>14-16 year </a:t>
            </a:r>
            <a:r>
              <a:rPr lang="en-GB" dirty="0"/>
              <a:t>old girls. </a:t>
            </a:r>
            <a:endParaRPr lang="en-GB" dirty="0" smtClean="0"/>
          </a:p>
          <a:p>
            <a:pPr>
              <a:defRPr/>
            </a:pPr>
            <a:r>
              <a:rPr lang="en-GB" dirty="0"/>
              <a:t>Most common are hate messages (13%), followed by anorexia/bulimia sites and sites talking about drug experiences (both 8</a:t>
            </a:r>
            <a:r>
              <a:rPr lang="en-GB" dirty="0" smtClean="0"/>
              <a:t>%).</a:t>
            </a:r>
          </a:p>
          <a:p>
            <a:pPr>
              <a:defRPr/>
            </a:pPr>
            <a:r>
              <a:rPr lang="en-GB" dirty="0"/>
              <a:t>Few (2%) have visited a suicide site</a:t>
            </a:r>
          </a:p>
          <a:p>
            <a:pPr>
              <a:defRPr/>
            </a:pPr>
            <a:endParaRPr lang="en-GB" dirty="0"/>
          </a:p>
          <a:p>
            <a:endParaRPr lang="en-GB" dirty="0"/>
          </a:p>
        </p:txBody>
      </p:sp>
    </p:spTree>
    <p:extLst>
      <p:ext uri="{BB962C8B-B14F-4D97-AF65-F5344CB8AC3E}">
        <p14:creationId xmlns:p14="http://schemas.microsoft.com/office/powerpoint/2010/main" val="16738884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1213</Words>
  <Application>Microsoft Office PowerPoint</Application>
  <PresentationFormat>Widescreen</PresentationFormat>
  <Paragraphs>111</Paragraphs>
  <Slides>22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ＭＳ Ｐゴシック</vt:lpstr>
      <vt:lpstr>Arial</vt:lpstr>
      <vt:lpstr>Basic Sans SF</vt:lpstr>
      <vt:lpstr>Calibri</vt:lpstr>
      <vt:lpstr>Calibri Light</vt:lpstr>
      <vt:lpstr>Wingdings</vt:lpstr>
      <vt:lpstr>Office Theme</vt:lpstr>
      <vt:lpstr>The Internet</vt:lpstr>
      <vt:lpstr>Internet</vt:lpstr>
      <vt:lpstr>How safe are your children on-line?</vt:lpstr>
      <vt:lpstr>The Facts</vt:lpstr>
      <vt:lpstr>The Facts</vt:lpstr>
      <vt:lpstr>The Facts</vt:lpstr>
      <vt:lpstr>The Facts</vt:lpstr>
      <vt:lpstr>Disclosure</vt:lpstr>
      <vt:lpstr>Other Risks</vt:lpstr>
      <vt:lpstr>Other Risks</vt:lpstr>
      <vt:lpstr>To Summarise – the dangers children encounter daily</vt:lpstr>
      <vt:lpstr>It’s a mine field!</vt:lpstr>
      <vt:lpstr>Being a parent is a difficult job!</vt:lpstr>
      <vt:lpstr>PowerPoint Presentation</vt:lpstr>
      <vt:lpstr>Our children can be pretty good at spotting some dangers. The problem is, often they learn from experience.  They don’t always like to tell parents out of a fear of their computer privileges being removed.  So what can we do about this?</vt:lpstr>
      <vt:lpstr>Communication is key</vt:lpstr>
      <vt:lpstr>PowerPoint Presentation</vt:lpstr>
      <vt:lpstr>Conversation starters…</vt:lpstr>
      <vt:lpstr> What to do if a child has come to you and needs help </vt:lpstr>
      <vt:lpstr>So how would you know if something was wrong?</vt:lpstr>
      <vt:lpstr>Where to report online concerns or risks</vt:lpstr>
      <vt:lpstr>Useful websites</vt:lpstr>
    </vt:vector>
  </TitlesOfParts>
  <Company>RM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Internet</dc:title>
  <dc:creator>Mrs Boddice</dc:creator>
  <cp:lastModifiedBy>Liam</cp:lastModifiedBy>
  <cp:revision>16</cp:revision>
  <cp:lastPrinted>2015-04-16T13:39:08Z</cp:lastPrinted>
  <dcterms:created xsi:type="dcterms:W3CDTF">2015-04-15T15:36:43Z</dcterms:created>
  <dcterms:modified xsi:type="dcterms:W3CDTF">2015-04-20T13:57:58Z</dcterms:modified>
</cp:coreProperties>
</file>