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9" r:id="rId3"/>
    <p:sldId id="270" r:id="rId4"/>
    <p:sldId id="274" r:id="rId5"/>
    <p:sldId id="271" r:id="rId6"/>
    <p:sldId id="275" r:id="rId7"/>
    <p:sldId id="273" r:id="rId8"/>
    <p:sldId id="276" r:id="rId9"/>
    <p:sldId id="268" r:id="rId10"/>
    <p:sldId id="27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4135A8-E0A2-5FE2-BBA9-4EDDBF2EA9F9}" v="3" dt="2020-11-03T15:02:18.8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p:scale>
          <a:sx n="63" d="100"/>
          <a:sy n="63" d="100"/>
        </p:scale>
        <p:origin x="764"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115167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1660676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156067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160114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2657247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410862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04680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85360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128354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111689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27690D-7C64-419A-82A4-41735AEB1FC2}" type="datetimeFigureOut">
              <a:rPr lang="en-GB" smtClean="0"/>
              <a:t>31/12/2020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B641B51-98EC-4B54-BD39-2659A7958214}" type="slidenum">
              <a:rPr lang="en-GB" smtClean="0"/>
              <a:t>‹#›</a:t>
            </a:fld>
            <a:endParaRPr lang="en-GB" dirty="0"/>
          </a:p>
        </p:txBody>
      </p:sp>
    </p:spTree>
    <p:extLst>
      <p:ext uri="{BB962C8B-B14F-4D97-AF65-F5344CB8AC3E}">
        <p14:creationId xmlns:p14="http://schemas.microsoft.com/office/powerpoint/2010/main" val="305863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27690D-7C64-419A-82A4-41735AEB1FC2}" type="datetimeFigureOut">
              <a:rPr lang="en-GB" smtClean="0"/>
              <a:t>31/12/2020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641B51-98EC-4B54-BD39-2659A7958214}" type="slidenum">
              <a:rPr lang="en-GB" smtClean="0"/>
              <a:t>‹#›</a:t>
            </a:fld>
            <a:endParaRPr lang="en-GB" dirty="0"/>
          </a:p>
        </p:txBody>
      </p:sp>
    </p:spTree>
    <p:extLst>
      <p:ext uri="{BB962C8B-B14F-4D97-AF65-F5344CB8AC3E}">
        <p14:creationId xmlns:p14="http://schemas.microsoft.com/office/powerpoint/2010/main" val="2591077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www.youtube.com/watch?v=eEtUGgBwzE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 name="Rectangle 80">
            <a:extLst>
              <a:ext uri="{FF2B5EF4-FFF2-40B4-BE49-F238E27FC236}">
                <a16:creationId xmlns:a16="http://schemas.microsoft.com/office/drawing/2014/main" id="{5434194B-EB56-4062-98C6-CB72F287E3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0022124"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9" name="Picture 82">
            <a:extLst>
              <a:ext uri="{FF2B5EF4-FFF2-40B4-BE49-F238E27FC236}">
                <a16:creationId xmlns:a16="http://schemas.microsoft.com/office/drawing/2014/main" id="{B3746DB1-35A8-422F-9955-4F8E75DBB07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itle 4"/>
          <p:cNvSpPr>
            <a:spLocks noGrp="1"/>
          </p:cNvSpPr>
          <p:nvPr>
            <p:ph type="title"/>
          </p:nvPr>
        </p:nvSpPr>
        <p:spPr>
          <a:xfrm>
            <a:off x="5445299" y="4592325"/>
            <a:ext cx="5946579" cy="1514185"/>
          </a:xfrm>
        </p:spPr>
        <p:txBody>
          <a:bodyPr vert="horz" lIns="91440" tIns="45720" rIns="91440" bIns="45720" rtlCol="0" anchor="t">
            <a:normAutofit/>
          </a:bodyPr>
          <a:lstStyle/>
          <a:p>
            <a:pPr algn="r"/>
            <a:r>
              <a:rPr lang="en-GB" sz="4000" b="1" dirty="0">
                <a:solidFill>
                  <a:srgbClr val="000000"/>
                </a:solidFill>
              </a:rPr>
              <a:t>Epiphany</a:t>
            </a:r>
            <a:br>
              <a:rPr lang="en-US" sz="4000" b="1" dirty="0"/>
            </a:br>
            <a:r>
              <a:rPr lang="en-GB" sz="4000" b="1" dirty="0">
                <a:solidFill>
                  <a:srgbClr val="000000"/>
                </a:solidFill>
              </a:rPr>
              <a:t>04/01/21</a:t>
            </a:r>
            <a:endParaRPr lang="en-US" sz="4000" dirty="0">
              <a:solidFill>
                <a:srgbClr val="000000"/>
              </a:solidFill>
              <a:cs typeface="Calibri Light"/>
            </a:endParaRPr>
          </a:p>
        </p:txBody>
      </p:sp>
      <p:sp>
        <p:nvSpPr>
          <p:cNvPr id="80" name="Freeform 57">
            <a:extLst>
              <a:ext uri="{FF2B5EF4-FFF2-40B4-BE49-F238E27FC236}">
                <a16:creationId xmlns:a16="http://schemas.microsoft.com/office/drawing/2014/main" id="{B817D9AD-5E85-4E85-AC3E-43E24FA91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580219"/>
            <a:ext cx="4383459" cy="5287256"/>
          </a:xfrm>
          <a:custGeom>
            <a:avLst/>
            <a:gdLst>
              <a:gd name="connsiteX0" fmla="*/ 1504462 w 4383459"/>
              <a:gd name="connsiteY0" fmla="*/ 0 h 5287256"/>
              <a:gd name="connsiteX1" fmla="*/ 4383459 w 4383459"/>
              <a:gd name="connsiteY1" fmla="*/ 2878997 h 5287256"/>
              <a:gd name="connsiteX2" fmla="*/ 3114137 w 4383459"/>
              <a:gd name="connsiteY2" fmla="*/ 5266307 h 5287256"/>
              <a:gd name="connsiteX3" fmla="*/ 3079653 w 4383459"/>
              <a:gd name="connsiteY3" fmla="*/ 5287256 h 5287256"/>
              <a:gd name="connsiteX4" fmla="*/ 0 w 4383459"/>
              <a:gd name="connsiteY4" fmla="*/ 5287256 h 5287256"/>
              <a:gd name="connsiteX5" fmla="*/ 0 w 4383459"/>
              <a:gd name="connsiteY5" fmla="*/ 427769 h 5287256"/>
              <a:gd name="connsiteX6" fmla="*/ 132161 w 4383459"/>
              <a:gd name="connsiteY6" fmla="*/ 347480 h 5287256"/>
              <a:gd name="connsiteX7" fmla="*/ 1504462 w 4383459"/>
              <a:gd name="connsiteY7" fmla="*/ 0 h 528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83459" h="5287256">
                <a:moveTo>
                  <a:pt x="1504462" y="0"/>
                </a:moveTo>
                <a:cubicBezTo>
                  <a:pt x="3094488" y="0"/>
                  <a:pt x="4383459" y="1288971"/>
                  <a:pt x="4383459" y="2878997"/>
                </a:cubicBezTo>
                <a:cubicBezTo>
                  <a:pt x="4383459" y="3872763"/>
                  <a:pt x="3879955" y="4748930"/>
                  <a:pt x="3114137" y="5266307"/>
                </a:cubicBezTo>
                <a:lnTo>
                  <a:pt x="3079653" y="5287256"/>
                </a:lnTo>
                <a:lnTo>
                  <a:pt x="0" y="5287256"/>
                </a:lnTo>
                <a:lnTo>
                  <a:pt x="0" y="427769"/>
                </a:lnTo>
                <a:lnTo>
                  <a:pt x="132161" y="347480"/>
                </a:lnTo>
                <a:cubicBezTo>
                  <a:pt x="540096" y="125876"/>
                  <a:pt x="1007579" y="0"/>
                  <a:pt x="1504462" y="0"/>
                </a:cubicBezTo>
                <a:close/>
              </a:path>
            </a:pathLst>
          </a:cu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F0810290-E788-4DE3-B716-DBE58CC6A8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2946" y="0"/>
            <a:ext cx="4185112" cy="3170097"/>
          </a:xfrm>
          <a:custGeom>
            <a:avLst/>
            <a:gdLst>
              <a:gd name="connsiteX0" fmla="*/ 301225 w 4185112"/>
              <a:gd name="connsiteY0" fmla="*/ 0 h 3170097"/>
              <a:gd name="connsiteX1" fmla="*/ 3883887 w 4185112"/>
              <a:gd name="connsiteY1" fmla="*/ 0 h 3170097"/>
              <a:gd name="connsiteX2" fmla="*/ 3932552 w 4185112"/>
              <a:gd name="connsiteY2" fmla="*/ 80105 h 3170097"/>
              <a:gd name="connsiteX3" fmla="*/ 4185112 w 4185112"/>
              <a:gd name="connsiteY3" fmla="*/ 1077541 h 3170097"/>
              <a:gd name="connsiteX4" fmla="*/ 2092556 w 4185112"/>
              <a:gd name="connsiteY4" fmla="*/ 3170097 h 3170097"/>
              <a:gd name="connsiteX5" fmla="*/ 0 w 4185112"/>
              <a:gd name="connsiteY5" fmla="*/ 1077541 h 3170097"/>
              <a:gd name="connsiteX6" fmla="*/ 252561 w 4185112"/>
              <a:gd name="connsiteY6" fmla="*/ 80105 h 317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5112" h="3170097">
                <a:moveTo>
                  <a:pt x="301225" y="0"/>
                </a:moveTo>
                <a:lnTo>
                  <a:pt x="3883887" y="0"/>
                </a:lnTo>
                <a:lnTo>
                  <a:pt x="3932552" y="80105"/>
                </a:lnTo>
                <a:cubicBezTo>
                  <a:pt x="4093621" y="376606"/>
                  <a:pt x="4185112" y="716389"/>
                  <a:pt x="4185112" y="1077541"/>
                </a:cubicBezTo>
                <a:cubicBezTo>
                  <a:pt x="4185112" y="2233228"/>
                  <a:pt x="3248243" y="3170097"/>
                  <a:pt x="2092556" y="3170097"/>
                </a:cubicBezTo>
                <a:cubicBezTo>
                  <a:pt x="936869" y="3170097"/>
                  <a:pt x="0" y="2233228"/>
                  <a:pt x="0" y="1077541"/>
                </a:cubicBezTo>
                <a:cubicBezTo>
                  <a:pt x="0" y="716389"/>
                  <a:pt x="91491" y="376606"/>
                  <a:pt x="252561" y="80105"/>
                </a:cubicBezTo>
                <a:close/>
              </a:path>
            </a:pathLst>
          </a:cu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Picture 2" descr="Logo, company name&#10;&#10;Description automatically generated">
            <a:extLst>
              <a:ext uri="{FF2B5EF4-FFF2-40B4-BE49-F238E27FC236}">
                <a16:creationId xmlns:a16="http://schemas.microsoft.com/office/drawing/2014/main" id="{5A8376D1-5FCB-4458-AE3D-3739DE1F0AA5}"/>
              </a:ext>
            </a:extLst>
          </p:cNvPr>
          <p:cNvPicPr>
            <a:picLocks noChangeAspect="1"/>
          </p:cNvPicPr>
          <p:nvPr/>
        </p:nvPicPr>
        <p:blipFill>
          <a:blip r:embed="rId3"/>
          <a:stretch>
            <a:fillRect/>
          </a:stretch>
        </p:blipFill>
        <p:spPr>
          <a:xfrm>
            <a:off x="5418595" y="742165"/>
            <a:ext cx="2754249" cy="1039729"/>
          </a:xfrm>
          <a:prstGeom prst="rect">
            <a:avLst/>
          </a:prstGeom>
        </p:spPr>
      </p:pic>
      <p:pic>
        <p:nvPicPr>
          <p:cNvPr id="3" name="Picture 3" descr="A picture containing table, drawing&#10;&#10;Description automatically generated">
            <a:extLst>
              <a:ext uri="{FF2B5EF4-FFF2-40B4-BE49-F238E27FC236}">
                <a16:creationId xmlns:a16="http://schemas.microsoft.com/office/drawing/2014/main" id="{64227D83-E0D4-406A-9DDE-A96A1E532782}"/>
              </a:ext>
            </a:extLst>
          </p:cNvPr>
          <p:cNvPicPr>
            <a:picLocks noChangeAspect="1"/>
          </p:cNvPicPr>
          <p:nvPr/>
        </p:nvPicPr>
        <p:blipFill>
          <a:blip r:embed="rId4"/>
          <a:stretch>
            <a:fillRect/>
          </a:stretch>
        </p:blipFill>
        <p:spPr>
          <a:xfrm>
            <a:off x="323181" y="2839031"/>
            <a:ext cx="3163437" cy="3163437"/>
          </a:xfrm>
          <a:prstGeom prst="rect">
            <a:avLst/>
          </a:prstGeom>
        </p:spPr>
      </p:pic>
    </p:spTree>
    <p:extLst>
      <p:ext uri="{BB962C8B-B14F-4D97-AF65-F5344CB8AC3E}">
        <p14:creationId xmlns:p14="http://schemas.microsoft.com/office/powerpoint/2010/main" val="1588177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fontScale="90000"/>
          </a:bodyPr>
          <a:lstStyle/>
          <a:p>
            <a:pPr algn="ctr"/>
            <a:r>
              <a:rPr lang="en-GB" sz="5300" dirty="0"/>
              <a:t>We end in the Sign of the Cross.</a:t>
            </a:r>
            <a:br>
              <a:rPr lang="en-GB" dirty="0"/>
            </a:br>
            <a:endParaRPr lang="en-GB"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pic>
        <p:nvPicPr>
          <p:cNvPr id="8" name="Content Placeholder 2" descr="A picture containing diagram&#10;&#10;Description automatically generated">
            <a:extLst>
              <a:ext uri="{FF2B5EF4-FFF2-40B4-BE49-F238E27FC236}">
                <a16:creationId xmlns:a16="http://schemas.microsoft.com/office/drawing/2014/main" id="{378BCF37-4DB1-4B93-8FF0-D7017FED0E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12470" y="1891400"/>
            <a:ext cx="4792066" cy="3702106"/>
          </a:xfrm>
          <a:prstGeom prst="rect">
            <a:avLst/>
          </a:prstGeom>
        </p:spPr>
      </p:pic>
    </p:spTree>
    <p:extLst>
      <p:ext uri="{BB962C8B-B14F-4D97-AF65-F5344CB8AC3E}">
        <p14:creationId xmlns:p14="http://schemas.microsoft.com/office/powerpoint/2010/main" val="905308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5400" dirty="0"/>
              <a:t>We begin in the Sign of the Cross.</a:t>
            </a:r>
            <a:endParaRPr lang="en-GB" sz="54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pic>
        <p:nvPicPr>
          <p:cNvPr id="8" name="Content Placeholder 2" descr="A picture containing diagram&#10;&#10;Description automatically generated">
            <a:extLst>
              <a:ext uri="{FF2B5EF4-FFF2-40B4-BE49-F238E27FC236}">
                <a16:creationId xmlns:a16="http://schemas.microsoft.com/office/drawing/2014/main" id="{E9A005EC-1084-413D-95C6-B17B891C1A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5347" y="1628799"/>
            <a:ext cx="9541042" cy="4460443"/>
          </a:xfrm>
          <a:prstGeom prst="rect">
            <a:avLst/>
          </a:prstGeom>
        </p:spPr>
      </p:pic>
    </p:spTree>
    <p:extLst>
      <p:ext uri="{BB962C8B-B14F-4D97-AF65-F5344CB8AC3E}">
        <p14:creationId xmlns:p14="http://schemas.microsoft.com/office/powerpoint/2010/main" val="2836966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000" dirty="0"/>
              <a:t>Feast of the Epiphany</a:t>
            </a:r>
            <a:endParaRPr lang="en-GB" sz="60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9F6ED621-08FC-40B4-BC61-26152C717904}"/>
              </a:ext>
            </a:extLst>
          </p:cNvPr>
          <p:cNvSpPr/>
          <p:nvPr/>
        </p:nvSpPr>
        <p:spPr>
          <a:xfrm>
            <a:off x="2025111" y="2547896"/>
            <a:ext cx="9273153" cy="1938992"/>
          </a:xfrm>
          <a:prstGeom prst="rect">
            <a:avLst/>
          </a:prstGeom>
        </p:spPr>
        <p:txBody>
          <a:bodyPr wrap="square">
            <a:spAutoFit/>
          </a:bodyPr>
          <a:lstStyle/>
          <a:p>
            <a:r>
              <a:rPr lang="en-GB" sz="6000" dirty="0"/>
              <a:t>The theme of this AoW is the Feast of the Epiphany</a:t>
            </a:r>
          </a:p>
        </p:txBody>
      </p:sp>
    </p:spTree>
    <p:extLst>
      <p:ext uri="{BB962C8B-B14F-4D97-AF65-F5344CB8AC3E}">
        <p14:creationId xmlns:p14="http://schemas.microsoft.com/office/powerpoint/2010/main" val="2956341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01579" y="0"/>
            <a:ext cx="11416989" cy="1030539"/>
          </a:xfrm>
        </p:spPr>
        <p:txBody>
          <a:bodyPr/>
          <a:lstStyle/>
          <a:p>
            <a:pPr algn="ctr"/>
            <a:r>
              <a:rPr lang="en-GB" dirty="0"/>
              <a:t>Scripture reading</a:t>
            </a:r>
            <a:endParaRPr lang="en-GB"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039C2D60-F1E0-469A-ABE8-B44FFF7BD2A3}"/>
              </a:ext>
            </a:extLst>
          </p:cNvPr>
          <p:cNvSpPr/>
          <p:nvPr/>
        </p:nvSpPr>
        <p:spPr>
          <a:xfrm>
            <a:off x="496389" y="676969"/>
            <a:ext cx="11027367" cy="6001643"/>
          </a:xfrm>
          <a:prstGeom prst="rect">
            <a:avLst/>
          </a:prstGeom>
        </p:spPr>
        <p:txBody>
          <a:bodyPr wrap="square">
            <a:spAutoFit/>
          </a:bodyPr>
          <a:lstStyle/>
          <a:p>
            <a:r>
              <a:rPr lang="en-GB" sz="1600" dirty="0"/>
              <a:t>A reading from the Holy Gospel according to Matthew 2:1-12</a:t>
            </a:r>
          </a:p>
          <a:p>
            <a:r>
              <a:rPr lang="en-GB" sz="1600" b="1" dirty="0"/>
              <a:t>Glory to you, O Lord.</a:t>
            </a:r>
          </a:p>
          <a:p>
            <a:endParaRPr lang="en-US" sz="1600" dirty="0"/>
          </a:p>
          <a:p>
            <a:r>
              <a:rPr lang="en-US" sz="1600" u="sng" dirty="0"/>
              <a:t>The Visit of the Wise Men</a:t>
            </a:r>
          </a:p>
          <a:p>
            <a:r>
              <a:rPr lang="en-US" sz="1600" dirty="0"/>
              <a:t> In the time of King Herod, after Jesus was born in Bethlehem of Judea, wise men from the East came to Jerusalem, asking, “Where is the child who has been born king of the Jews? For we observed his star at its rising, and have come to pay him homage.”  When King Herod heard this, he was frightened, and all Jerusalem with him;  and calling together all the chief priests and scribes of the people, he inquired of them where the Messiah was to be born. They told him, “In Bethlehem of Judea; for so it has been written by the prophet:</a:t>
            </a:r>
          </a:p>
          <a:p>
            <a:endParaRPr lang="en-US" sz="1600" dirty="0"/>
          </a:p>
          <a:p>
            <a:r>
              <a:rPr lang="en-US" sz="1600" dirty="0"/>
              <a:t> ‘And you, Bethlehem, in the land of Judah,</a:t>
            </a:r>
          </a:p>
          <a:p>
            <a:r>
              <a:rPr lang="en-US" sz="1600" dirty="0"/>
              <a:t>    are by no means least among the rulers of Judah;</a:t>
            </a:r>
          </a:p>
          <a:p>
            <a:r>
              <a:rPr lang="en-US" sz="1600" dirty="0"/>
              <a:t>for from you shall come a ruler</a:t>
            </a:r>
          </a:p>
          <a:p>
            <a:r>
              <a:rPr lang="en-US" sz="1600" dirty="0"/>
              <a:t>    who is to shepherd my people Israel.’”</a:t>
            </a:r>
          </a:p>
          <a:p>
            <a:endParaRPr lang="en-US" sz="1600" dirty="0"/>
          </a:p>
          <a:p>
            <a:r>
              <a:rPr lang="en-US" sz="1600" dirty="0"/>
              <a:t> Then Herod secretly called for the wise men and learned from them the exact time when the star had appeared.  Then he sent them to Bethlehem, saying, “Go and search diligently for the child; and when you have found him, bring me word so that I may also go and pay him homage.”  When they had heard the king, they set out; and there, ahead of them, went the star that they had seen at its rising, until it stopped over the place where the child was.  When they saw that the star had stopped, they were overwhelmed with joy.  On entering the house, they saw the child with Mary his mother; and they knelt down and paid him homage. Then, opening their treasure chests, they offered him gifts of gold, frankincense, and myrrh.  And having been warned in a dream not to return to Herod, they left for their own country by another road.</a:t>
            </a:r>
          </a:p>
          <a:p>
            <a:r>
              <a:rPr lang="en-US" sz="1600" dirty="0"/>
              <a:t>The Gospel of the Lord.</a:t>
            </a:r>
          </a:p>
          <a:p>
            <a:r>
              <a:rPr lang="en-US" sz="1600" b="1" dirty="0"/>
              <a:t>Praise to you, Lord Jesus Christ.</a:t>
            </a:r>
            <a:endParaRPr lang="en-GB" sz="1600" b="1" dirty="0"/>
          </a:p>
        </p:txBody>
      </p:sp>
    </p:spTree>
    <p:extLst>
      <p:ext uri="{BB962C8B-B14F-4D97-AF65-F5344CB8AC3E}">
        <p14:creationId xmlns:p14="http://schemas.microsoft.com/office/powerpoint/2010/main" val="805059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600" dirty="0"/>
              <a:t>Reflection</a:t>
            </a:r>
            <a:endParaRPr lang="en-GB" sz="66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B33E65BF-1941-4792-A3A1-2694611DB59A}"/>
              </a:ext>
            </a:extLst>
          </p:cNvPr>
          <p:cNvSpPr/>
          <p:nvPr/>
        </p:nvSpPr>
        <p:spPr>
          <a:xfrm>
            <a:off x="1178391" y="1602155"/>
            <a:ext cx="9825924" cy="3785652"/>
          </a:xfrm>
          <a:prstGeom prst="rect">
            <a:avLst/>
          </a:prstGeom>
        </p:spPr>
        <p:txBody>
          <a:bodyPr wrap="square">
            <a:spAutoFit/>
          </a:bodyPr>
          <a:lstStyle/>
          <a:p>
            <a:r>
              <a:rPr lang="en-GB" sz="2000" dirty="0"/>
              <a:t>The three wise men were not Jews. They came from lands far to the east and were astrologers who used the stars to guide them on their journeys. They were believed to be three Kings called: Melchior, Caspar, and Balthazar. They also knew of the prophecies of an infant king to be born, a saviour. Through them, his arrival would announce to the world. Jesus, the saving Lord, has come not just for Jews but for all people. </a:t>
            </a:r>
          </a:p>
          <a:p>
            <a:endParaRPr lang="en-GB" sz="2000" dirty="0"/>
          </a:p>
          <a:p>
            <a:r>
              <a:rPr lang="en-GB" sz="2000" dirty="0"/>
              <a:t>The Kings are supposed to represent all the peoples of the world. Melchior brought gold, a precious and expensive metal often worn by kings, this was a sign of Christ’s royalty. Caspar brought frankincense, a type of incense which gives off a perfumed, pleasant smelling smoke. This is a sign of Christ’s holiness. Balthazar brought myrrh, a perfumed ointment used to prepare the dead for their burial. This was a sign of Christ’s humanity and his suffering at his death. </a:t>
            </a:r>
          </a:p>
        </p:txBody>
      </p:sp>
    </p:spTree>
    <p:extLst>
      <p:ext uri="{BB962C8B-B14F-4D97-AF65-F5344CB8AC3E}">
        <p14:creationId xmlns:p14="http://schemas.microsoft.com/office/powerpoint/2010/main" val="1609019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000" dirty="0"/>
              <a:t>Mission</a:t>
            </a:r>
            <a:endParaRPr lang="en-GB" sz="60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895A4664-AE76-412B-8EDF-A4674EB104A2}"/>
              </a:ext>
            </a:extLst>
          </p:cNvPr>
          <p:cNvSpPr/>
          <p:nvPr/>
        </p:nvSpPr>
        <p:spPr>
          <a:xfrm>
            <a:off x="1425845" y="3105835"/>
            <a:ext cx="10120392" cy="1569660"/>
          </a:xfrm>
          <a:prstGeom prst="rect">
            <a:avLst/>
          </a:prstGeom>
        </p:spPr>
        <p:txBody>
          <a:bodyPr wrap="square">
            <a:spAutoFit/>
          </a:bodyPr>
          <a:lstStyle/>
          <a:p>
            <a:r>
              <a:rPr lang="en-GB" sz="2400" dirty="0"/>
              <a:t>Time is a gift from God. Instead of gold, give your love. Instead frankincense give your prayers and instead of myrrh please give yourselves. Your mission is to give love, prayers and service to your family whether you are distant learning or in school, please, use your time well. </a:t>
            </a:r>
          </a:p>
        </p:txBody>
      </p:sp>
    </p:spTree>
    <p:extLst>
      <p:ext uri="{BB962C8B-B14F-4D97-AF65-F5344CB8AC3E}">
        <p14:creationId xmlns:p14="http://schemas.microsoft.com/office/powerpoint/2010/main" val="1904493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600" dirty="0"/>
              <a:t>Silent reflection time</a:t>
            </a:r>
            <a:endParaRPr lang="en-GB" sz="66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4A299AFB-5D1F-4885-8352-A5066DBD8769}"/>
              </a:ext>
            </a:extLst>
          </p:cNvPr>
          <p:cNvSpPr/>
          <p:nvPr/>
        </p:nvSpPr>
        <p:spPr>
          <a:xfrm>
            <a:off x="1115878" y="2690336"/>
            <a:ext cx="9453966" cy="1815882"/>
          </a:xfrm>
          <a:prstGeom prst="rect">
            <a:avLst/>
          </a:prstGeom>
        </p:spPr>
        <p:txBody>
          <a:bodyPr wrap="square">
            <a:spAutoFit/>
          </a:bodyPr>
          <a:lstStyle/>
          <a:p>
            <a:r>
              <a:rPr lang="en-GB" sz="2800" dirty="0"/>
              <a:t>Please take a few moments to reflect on today’s scripture and listen to the link below, thank you. </a:t>
            </a:r>
          </a:p>
          <a:p>
            <a:endParaRPr lang="en-GB" sz="2800" dirty="0">
              <a:hlinkClick r:id="rId4"/>
            </a:endParaRPr>
          </a:p>
          <a:p>
            <a:r>
              <a:rPr lang="en-GB" sz="2800" dirty="0">
                <a:hlinkClick r:id="rId4"/>
              </a:rPr>
              <a:t>https://www.youtube.com/watch?v=eEtUGgBwzEM</a:t>
            </a:r>
            <a:r>
              <a:rPr lang="en-GB" sz="2800" dirty="0"/>
              <a:t> </a:t>
            </a:r>
          </a:p>
        </p:txBody>
      </p:sp>
    </p:spTree>
    <p:extLst>
      <p:ext uri="{BB962C8B-B14F-4D97-AF65-F5344CB8AC3E}">
        <p14:creationId xmlns:p14="http://schemas.microsoft.com/office/powerpoint/2010/main" val="224912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4"/>
            <a:ext cx="11416989" cy="1030539"/>
          </a:xfrm>
        </p:spPr>
        <p:txBody>
          <a:bodyPr>
            <a:normAutofit/>
          </a:bodyPr>
          <a:lstStyle/>
          <a:p>
            <a:pPr algn="ctr"/>
            <a:r>
              <a:rPr lang="en-GB" sz="6600" dirty="0"/>
              <a:t>Prayer</a:t>
            </a:r>
            <a:endParaRPr lang="en-GB" sz="6600" dirty="0">
              <a:latin typeface="Gill Sans MT"/>
              <a:cs typeface="Calibri Light"/>
            </a:endParaRPr>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3" name="Rectangle 2">
            <a:extLst>
              <a:ext uri="{FF2B5EF4-FFF2-40B4-BE49-F238E27FC236}">
                <a16:creationId xmlns:a16="http://schemas.microsoft.com/office/drawing/2014/main" id="{895A4664-AE76-412B-8EDF-A4674EB104A2}"/>
              </a:ext>
            </a:extLst>
          </p:cNvPr>
          <p:cNvSpPr/>
          <p:nvPr/>
        </p:nvSpPr>
        <p:spPr>
          <a:xfrm>
            <a:off x="1409829" y="2506395"/>
            <a:ext cx="9825925" cy="3108543"/>
          </a:xfrm>
          <a:prstGeom prst="rect">
            <a:avLst/>
          </a:prstGeom>
        </p:spPr>
        <p:txBody>
          <a:bodyPr wrap="square">
            <a:spAutoFit/>
          </a:bodyPr>
          <a:lstStyle/>
          <a:p>
            <a:r>
              <a:rPr lang="en-GB" sz="2800" dirty="0"/>
              <a:t>Like the three wise men, </a:t>
            </a:r>
          </a:p>
          <a:p>
            <a:r>
              <a:rPr lang="en-GB" sz="2800" dirty="0"/>
              <a:t>we are here today to worship you, Jesus</a:t>
            </a:r>
          </a:p>
          <a:p>
            <a:r>
              <a:rPr lang="en-GB" sz="2800" dirty="0"/>
              <a:t>we give you our love. </a:t>
            </a:r>
          </a:p>
          <a:p>
            <a:r>
              <a:rPr lang="en-GB" sz="2800" dirty="0"/>
              <a:t>We give you our prayers. </a:t>
            </a:r>
          </a:p>
          <a:p>
            <a:r>
              <a:rPr lang="en-GB" sz="2800" dirty="0"/>
              <a:t>and we give you ourselves. </a:t>
            </a:r>
          </a:p>
          <a:p>
            <a:endParaRPr lang="en-GB" sz="2800" dirty="0"/>
          </a:p>
          <a:p>
            <a:r>
              <a:rPr lang="en-GB" sz="2800" b="1" dirty="0"/>
              <a:t>Amen</a:t>
            </a:r>
          </a:p>
        </p:txBody>
      </p:sp>
    </p:spTree>
    <p:extLst>
      <p:ext uri="{BB962C8B-B14F-4D97-AF65-F5344CB8AC3E}">
        <p14:creationId xmlns:p14="http://schemas.microsoft.com/office/powerpoint/2010/main" val="3021433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5978-9C49-49A0-B14E-3B053F313E36}"/>
              </a:ext>
            </a:extLst>
          </p:cNvPr>
          <p:cNvSpPr>
            <a:spLocks noGrp="1"/>
          </p:cNvSpPr>
          <p:nvPr>
            <p:ph type="title"/>
          </p:nvPr>
        </p:nvSpPr>
        <p:spPr>
          <a:xfrm>
            <a:off x="382859" y="365125"/>
            <a:ext cx="11416989" cy="1344148"/>
          </a:xfrm>
        </p:spPr>
        <p:txBody>
          <a:bodyPr/>
          <a:lstStyle/>
          <a:p>
            <a:r>
              <a:rPr lang="en-GB" dirty="0">
                <a:latin typeface="Gill Sans MT"/>
                <a:cs typeface="Calibri Light"/>
              </a:rPr>
              <a:t>Our School Prayer</a:t>
            </a:r>
            <a:endParaRPr lang="en-US" dirty="0"/>
          </a:p>
        </p:txBody>
      </p:sp>
      <p:pic>
        <p:nvPicPr>
          <p:cNvPr id="5" name="Picture 5" descr="A picture containing table, drawing&#10;&#10;Description automatically generated">
            <a:extLst>
              <a:ext uri="{FF2B5EF4-FFF2-40B4-BE49-F238E27FC236}">
                <a16:creationId xmlns:a16="http://schemas.microsoft.com/office/drawing/2014/main" id="{343D5DB6-C597-48F5-85B1-79BE6ED4D3E9}"/>
              </a:ext>
            </a:extLst>
          </p:cNvPr>
          <p:cNvPicPr>
            <a:picLocks noGrp="1" noChangeAspect="1"/>
          </p:cNvPicPr>
          <p:nvPr>
            <p:ph idx="1"/>
          </p:nvPr>
        </p:nvPicPr>
        <p:blipFill>
          <a:blip r:embed="rId2"/>
          <a:stretch>
            <a:fillRect/>
          </a:stretch>
        </p:blipFill>
        <p:spPr>
          <a:xfrm>
            <a:off x="-2904" y="6089243"/>
            <a:ext cx="786394" cy="767808"/>
          </a:xfrm>
        </p:spPr>
      </p:pic>
      <p:pic>
        <p:nvPicPr>
          <p:cNvPr id="6" name="Picture 6" descr="Logo&#10;&#10;Description automatically generated">
            <a:extLst>
              <a:ext uri="{FF2B5EF4-FFF2-40B4-BE49-F238E27FC236}">
                <a16:creationId xmlns:a16="http://schemas.microsoft.com/office/drawing/2014/main" id="{8C819AE7-3AE1-47B8-8DB0-A5CED3397531}"/>
              </a:ext>
            </a:extLst>
          </p:cNvPr>
          <p:cNvPicPr>
            <a:picLocks noGrp="1" noChangeAspect="1"/>
          </p:cNvPicPr>
          <p:nvPr>
            <p:ph sz="half" idx="4294967295"/>
          </p:nvPr>
        </p:nvPicPr>
        <p:blipFill>
          <a:blip r:embed="rId3"/>
          <a:stretch>
            <a:fillRect/>
          </a:stretch>
        </p:blipFill>
        <p:spPr>
          <a:xfrm>
            <a:off x="11414125" y="6089650"/>
            <a:ext cx="777875" cy="766763"/>
          </a:xfrm>
        </p:spPr>
      </p:pic>
      <p:sp>
        <p:nvSpPr>
          <p:cNvPr id="7" name="TextBox 6">
            <a:extLst>
              <a:ext uri="{FF2B5EF4-FFF2-40B4-BE49-F238E27FC236}">
                <a16:creationId xmlns:a16="http://schemas.microsoft.com/office/drawing/2014/main" id="{CF2EC603-4957-4E8B-BFA5-B63AE33CA541}"/>
              </a:ext>
            </a:extLst>
          </p:cNvPr>
          <p:cNvSpPr txBox="1"/>
          <p:nvPr/>
        </p:nvSpPr>
        <p:spPr>
          <a:xfrm>
            <a:off x="384718" y="1639230"/>
            <a:ext cx="11413272" cy="47397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spcBef>
                <a:spcPts val="1000"/>
              </a:spcBef>
            </a:pPr>
            <a:r>
              <a:rPr lang="en-GB" sz="2600" dirty="0">
                <a:latin typeface="Gill Sans MT"/>
              </a:rPr>
              <a:t>Father, give me the courage to always do what is right.</a:t>
            </a:r>
            <a:endParaRPr lang="en-US" dirty="0"/>
          </a:p>
          <a:p>
            <a:pPr>
              <a:lnSpc>
                <a:spcPct val="90000"/>
              </a:lnSpc>
              <a:spcBef>
                <a:spcPts val="1000"/>
              </a:spcBef>
            </a:pPr>
            <a:r>
              <a:rPr lang="en-GB" sz="2600" dirty="0">
                <a:latin typeface="Gill Sans MT"/>
                <a:ea typeface="+mn-lt"/>
                <a:cs typeface="+mn-lt"/>
              </a:rPr>
              <a:t>Instil within me the grace that I may serve you today as Saint John Houghton once did through prayer and witness.</a:t>
            </a:r>
          </a:p>
          <a:p>
            <a:pPr>
              <a:lnSpc>
                <a:spcPct val="90000"/>
              </a:lnSpc>
              <a:spcBef>
                <a:spcPts val="1000"/>
              </a:spcBef>
            </a:pPr>
            <a:r>
              <a:rPr lang="en-GB" sz="2600" dirty="0">
                <a:latin typeface="Gill Sans MT"/>
                <a:ea typeface="+mn-lt"/>
                <a:cs typeface="+mn-lt"/>
              </a:rPr>
              <a:t>Empower me with the conviction to put my heart into all that I do for the good of others.</a:t>
            </a:r>
          </a:p>
          <a:p>
            <a:pPr>
              <a:lnSpc>
                <a:spcPct val="90000"/>
              </a:lnSpc>
              <a:spcBef>
                <a:spcPts val="1000"/>
              </a:spcBef>
            </a:pPr>
            <a:r>
              <a:rPr lang="en-GB" sz="2600" dirty="0">
                <a:latin typeface="Gill Sans MT"/>
                <a:ea typeface="+mn-lt"/>
                <a:cs typeface="+mn-lt"/>
              </a:rPr>
              <a:t>Provide me with the strength of mind to keep my faith.</a:t>
            </a:r>
          </a:p>
          <a:p>
            <a:pPr>
              <a:lnSpc>
                <a:spcPct val="90000"/>
              </a:lnSpc>
              <a:spcBef>
                <a:spcPts val="1000"/>
              </a:spcBef>
            </a:pPr>
            <a:r>
              <a:rPr lang="en-GB" sz="2600" dirty="0">
                <a:latin typeface="Gill Sans MT"/>
                <a:ea typeface="+mn-lt"/>
                <a:cs typeface="+mn-lt"/>
              </a:rPr>
              <a:t>And above all, grant me the fortitude to follow your Son Jesus, amid the mayhem of our often chaotic world.  Amen</a:t>
            </a:r>
          </a:p>
          <a:p>
            <a:pPr>
              <a:lnSpc>
                <a:spcPct val="90000"/>
              </a:lnSpc>
              <a:spcBef>
                <a:spcPts val="1000"/>
              </a:spcBef>
            </a:pPr>
            <a:r>
              <a:rPr lang="en-GB" sz="2600" dirty="0">
                <a:latin typeface="Gill Sans MT"/>
                <a:ea typeface="+mn-lt"/>
                <a:cs typeface="+mn-lt"/>
              </a:rPr>
              <a:t>Saint John Houghton, </a:t>
            </a:r>
            <a:r>
              <a:rPr lang="en-GB" sz="2600" b="1" dirty="0">
                <a:latin typeface="Gill Sans MT"/>
                <a:ea typeface="+mn-lt"/>
                <a:cs typeface="+mn-lt"/>
              </a:rPr>
              <a:t>Pray for us.</a:t>
            </a:r>
            <a:endParaRPr lang="en-GB" sz="2600" dirty="0">
              <a:latin typeface="Gill Sans MT"/>
              <a:ea typeface="+mn-lt"/>
              <a:cs typeface="+mn-lt"/>
            </a:endParaRPr>
          </a:p>
          <a:p>
            <a:pPr>
              <a:lnSpc>
                <a:spcPct val="90000"/>
              </a:lnSpc>
              <a:spcBef>
                <a:spcPts val="1000"/>
              </a:spcBef>
            </a:pPr>
            <a:r>
              <a:rPr lang="en-GB" sz="2600" dirty="0">
                <a:latin typeface="Gill Sans MT"/>
                <a:ea typeface="+mn-lt"/>
                <a:cs typeface="+mn-lt"/>
              </a:rPr>
              <a:t>Saint Ralph Sherwin, </a:t>
            </a:r>
            <a:r>
              <a:rPr lang="en-GB" sz="2600" b="1" dirty="0">
                <a:latin typeface="Gill Sans MT"/>
                <a:ea typeface="+mn-lt"/>
                <a:cs typeface="+mn-lt"/>
              </a:rPr>
              <a:t>Pray for us.</a:t>
            </a:r>
          </a:p>
          <a:p>
            <a:pPr marL="285750" indent="-285750">
              <a:buFont typeface="Arial"/>
              <a:buChar char="•"/>
            </a:pPr>
            <a:endParaRPr lang="en-GB" dirty="0">
              <a:latin typeface="Gill Sans MT"/>
              <a:ea typeface="+mn-lt"/>
              <a:cs typeface="+mn-lt"/>
            </a:endParaRPr>
          </a:p>
        </p:txBody>
      </p:sp>
    </p:spTree>
    <p:extLst>
      <p:ext uri="{BB962C8B-B14F-4D97-AF65-F5344CB8AC3E}">
        <p14:creationId xmlns:p14="http://schemas.microsoft.com/office/powerpoint/2010/main" val="3279499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840</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Gill Sans MT</vt:lpstr>
      <vt:lpstr>Office Theme</vt:lpstr>
      <vt:lpstr>Epiphany 04/01/21</vt:lpstr>
      <vt:lpstr>We begin in the Sign of the Cross.</vt:lpstr>
      <vt:lpstr>Feast of the Epiphany</vt:lpstr>
      <vt:lpstr>Scripture reading</vt:lpstr>
      <vt:lpstr>Reflection</vt:lpstr>
      <vt:lpstr>Mission</vt:lpstr>
      <vt:lpstr>Silent reflection time</vt:lpstr>
      <vt:lpstr>Prayer</vt:lpstr>
      <vt:lpstr>Our School Prayer</vt:lpstr>
      <vt:lpstr>We end in the Sign of the Cross. </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Brogan</dc:creator>
  <cp:lastModifiedBy>Rachel Rose-Britton</cp:lastModifiedBy>
  <cp:revision>376</cp:revision>
  <dcterms:created xsi:type="dcterms:W3CDTF">2018-06-27T09:32:29Z</dcterms:created>
  <dcterms:modified xsi:type="dcterms:W3CDTF">2020-12-31T15:37:31Z</dcterms:modified>
</cp:coreProperties>
</file>