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6" r:id="rId2"/>
    <p:sldId id="269" r:id="rId3"/>
    <p:sldId id="270" r:id="rId4"/>
    <p:sldId id="274" r:id="rId5"/>
    <p:sldId id="271" r:id="rId6"/>
    <p:sldId id="275" r:id="rId7"/>
    <p:sldId id="273" r:id="rId8"/>
    <p:sldId id="276" r:id="rId9"/>
    <p:sldId id="268" r:id="rId10"/>
    <p:sldId id="278"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showGuides="1">
      <p:cViewPr>
        <p:scale>
          <a:sx n="63" d="100"/>
          <a:sy n="63" d="100"/>
        </p:scale>
        <p:origin x="764" y="144"/>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3927690D-7C64-419A-82A4-41735AEB1FC2}" type="datetimeFigureOut">
              <a:rPr lang="en-GB" smtClean="0"/>
              <a:t>31/12/2020</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DB641B51-98EC-4B54-BD39-2659A7958214}" type="slidenum">
              <a:rPr lang="en-GB" smtClean="0"/>
              <a:t>‹#›</a:t>
            </a:fld>
            <a:endParaRPr lang="en-GB" dirty="0"/>
          </a:p>
        </p:txBody>
      </p:sp>
    </p:spTree>
    <p:extLst>
      <p:ext uri="{BB962C8B-B14F-4D97-AF65-F5344CB8AC3E}">
        <p14:creationId xmlns:p14="http://schemas.microsoft.com/office/powerpoint/2010/main" val="11516745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3927690D-7C64-419A-82A4-41735AEB1FC2}" type="datetimeFigureOut">
              <a:rPr lang="en-GB" smtClean="0"/>
              <a:t>31/12/2020</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DB641B51-98EC-4B54-BD39-2659A7958214}" type="slidenum">
              <a:rPr lang="en-GB" smtClean="0"/>
              <a:t>‹#›</a:t>
            </a:fld>
            <a:endParaRPr lang="en-GB" dirty="0"/>
          </a:p>
        </p:txBody>
      </p:sp>
    </p:spTree>
    <p:extLst>
      <p:ext uri="{BB962C8B-B14F-4D97-AF65-F5344CB8AC3E}">
        <p14:creationId xmlns:p14="http://schemas.microsoft.com/office/powerpoint/2010/main" val="16606761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3927690D-7C64-419A-82A4-41735AEB1FC2}" type="datetimeFigureOut">
              <a:rPr lang="en-GB" smtClean="0"/>
              <a:t>31/12/2020</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DB641B51-98EC-4B54-BD39-2659A7958214}" type="slidenum">
              <a:rPr lang="en-GB" smtClean="0"/>
              <a:t>‹#›</a:t>
            </a:fld>
            <a:endParaRPr lang="en-GB" dirty="0"/>
          </a:p>
        </p:txBody>
      </p:sp>
    </p:spTree>
    <p:extLst>
      <p:ext uri="{BB962C8B-B14F-4D97-AF65-F5344CB8AC3E}">
        <p14:creationId xmlns:p14="http://schemas.microsoft.com/office/powerpoint/2010/main" val="15606744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3927690D-7C64-419A-82A4-41735AEB1FC2}" type="datetimeFigureOut">
              <a:rPr lang="en-GB" smtClean="0"/>
              <a:t>31/12/2020</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DB641B51-98EC-4B54-BD39-2659A7958214}" type="slidenum">
              <a:rPr lang="en-GB" smtClean="0"/>
              <a:t>‹#›</a:t>
            </a:fld>
            <a:endParaRPr lang="en-GB" dirty="0"/>
          </a:p>
        </p:txBody>
      </p:sp>
    </p:spTree>
    <p:extLst>
      <p:ext uri="{BB962C8B-B14F-4D97-AF65-F5344CB8AC3E}">
        <p14:creationId xmlns:p14="http://schemas.microsoft.com/office/powerpoint/2010/main" val="31601148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3927690D-7C64-419A-82A4-41735AEB1FC2}" type="datetimeFigureOut">
              <a:rPr lang="en-GB" smtClean="0"/>
              <a:t>31/12/2020</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DB641B51-98EC-4B54-BD39-2659A7958214}" type="slidenum">
              <a:rPr lang="en-GB" smtClean="0"/>
              <a:t>‹#›</a:t>
            </a:fld>
            <a:endParaRPr lang="en-GB" dirty="0"/>
          </a:p>
        </p:txBody>
      </p:sp>
    </p:spTree>
    <p:extLst>
      <p:ext uri="{BB962C8B-B14F-4D97-AF65-F5344CB8AC3E}">
        <p14:creationId xmlns:p14="http://schemas.microsoft.com/office/powerpoint/2010/main" val="26572472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3927690D-7C64-419A-82A4-41735AEB1FC2}" type="datetimeFigureOut">
              <a:rPr lang="en-GB" smtClean="0"/>
              <a:t>31/12/2020</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DB641B51-98EC-4B54-BD39-2659A7958214}" type="slidenum">
              <a:rPr lang="en-GB" smtClean="0"/>
              <a:t>‹#›</a:t>
            </a:fld>
            <a:endParaRPr lang="en-GB" dirty="0"/>
          </a:p>
        </p:txBody>
      </p:sp>
    </p:spTree>
    <p:extLst>
      <p:ext uri="{BB962C8B-B14F-4D97-AF65-F5344CB8AC3E}">
        <p14:creationId xmlns:p14="http://schemas.microsoft.com/office/powerpoint/2010/main" val="41086220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3927690D-7C64-419A-82A4-41735AEB1FC2}" type="datetimeFigureOut">
              <a:rPr lang="en-GB" smtClean="0"/>
              <a:t>31/12/2020</a:t>
            </a:fld>
            <a:endParaRPr lang="en-GB" dirty="0"/>
          </a:p>
        </p:txBody>
      </p:sp>
      <p:sp>
        <p:nvSpPr>
          <p:cNvPr id="8" name="Footer Placeholder 7"/>
          <p:cNvSpPr>
            <a:spLocks noGrp="1"/>
          </p:cNvSpPr>
          <p:nvPr>
            <p:ph type="ftr" sz="quarter" idx="11"/>
          </p:nvPr>
        </p:nvSpPr>
        <p:spPr/>
        <p:txBody>
          <a:bodyPr/>
          <a:lstStyle/>
          <a:p>
            <a:endParaRPr lang="en-GB" dirty="0"/>
          </a:p>
        </p:txBody>
      </p:sp>
      <p:sp>
        <p:nvSpPr>
          <p:cNvPr id="9" name="Slide Number Placeholder 8"/>
          <p:cNvSpPr>
            <a:spLocks noGrp="1"/>
          </p:cNvSpPr>
          <p:nvPr>
            <p:ph type="sldNum" sz="quarter" idx="12"/>
          </p:nvPr>
        </p:nvSpPr>
        <p:spPr/>
        <p:txBody>
          <a:bodyPr/>
          <a:lstStyle/>
          <a:p>
            <a:fld id="{DB641B51-98EC-4B54-BD39-2659A7958214}" type="slidenum">
              <a:rPr lang="en-GB" smtClean="0"/>
              <a:t>‹#›</a:t>
            </a:fld>
            <a:endParaRPr lang="en-GB" dirty="0"/>
          </a:p>
        </p:txBody>
      </p:sp>
    </p:spTree>
    <p:extLst>
      <p:ext uri="{BB962C8B-B14F-4D97-AF65-F5344CB8AC3E}">
        <p14:creationId xmlns:p14="http://schemas.microsoft.com/office/powerpoint/2010/main" val="30468029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3927690D-7C64-419A-82A4-41735AEB1FC2}" type="datetimeFigureOut">
              <a:rPr lang="en-GB" smtClean="0"/>
              <a:t>31/12/2020</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DB641B51-98EC-4B54-BD39-2659A7958214}" type="slidenum">
              <a:rPr lang="en-GB" smtClean="0"/>
              <a:t>‹#›</a:t>
            </a:fld>
            <a:endParaRPr lang="en-GB" dirty="0"/>
          </a:p>
        </p:txBody>
      </p:sp>
    </p:spTree>
    <p:extLst>
      <p:ext uri="{BB962C8B-B14F-4D97-AF65-F5344CB8AC3E}">
        <p14:creationId xmlns:p14="http://schemas.microsoft.com/office/powerpoint/2010/main" val="3853602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927690D-7C64-419A-82A4-41735AEB1FC2}" type="datetimeFigureOut">
              <a:rPr lang="en-GB" smtClean="0"/>
              <a:t>31/12/2020</a:t>
            </a:fld>
            <a:endParaRPr lang="en-GB" dirty="0"/>
          </a:p>
        </p:txBody>
      </p:sp>
      <p:sp>
        <p:nvSpPr>
          <p:cNvPr id="3" name="Footer Placeholder 2"/>
          <p:cNvSpPr>
            <a:spLocks noGrp="1"/>
          </p:cNvSpPr>
          <p:nvPr>
            <p:ph type="ftr" sz="quarter" idx="11"/>
          </p:nvPr>
        </p:nvSpPr>
        <p:spPr/>
        <p:txBody>
          <a:bodyPr/>
          <a:lstStyle/>
          <a:p>
            <a:endParaRPr lang="en-GB" dirty="0"/>
          </a:p>
        </p:txBody>
      </p:sp>
      <p:sp>
        <p:nvSpPr>
          <p:cNvPr id="4" name="Slide Number Placeholder 3"/>
          <p:cNvSpPr>
            <a:spLocks noGrp="1"/>
          </p:cNvSpPr>
          <p:nvPr>
            <p:ph type="sldNum" sz="quarter" idx="12"/>
          </p:nvPr>
        </p:nvSpPr>
        <p:spPr/>
        <p:txBody>
          <a:bodyPr/>
          <a:lstStyle/>
          <a:p>
            <a:fld id="{DB641B51-98EC-4B54-BD39-2659A7958214}" type="slidenum">
              <a:rPr lang="en-GB" smtClean="0"/>
              <a:t>‹#›</a:t>
            </a:fld>
            <a:endParaRPr lang="en-GB" dirty="0"/>
          </a:p>
        </p:txBody>
      </p:sp>
    </p:spTree>
    <p:extLst>
      <p:ext uri="{BB962C8B-B14F-4D97-AF65-F5344CB8AC3E}">
        <p14:creationId xmlns:p14="http://schemas.microsoft.com/office/powerpoint/2010/main" val="12835412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3927690D-7C64-419A-82A4-41735AEB1FC2}" type="datetimeFigureOut">
              <a:rPr lang="en-GB" smtClean="0"/>
              <a:t>31/12/2020</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DB641B51-98EC-4B54-BD39-2659A7958214}" type="slidenum">
              <a:rPr lang="en-GB" smtClean="0"/>
              <a:t>‹#›</a:t>
            </a:fld>
            <a:endParaRPr lang="en-GB" dirty="0"/>
          </a:p>
        </p:txBody>
      </p:sp>
    </p:spTree>
    <p:extLst>
      <p:ext uri="{BB962C8B-B14F-4D97-AF65-F5344CB8AC3E}">
        <p14:creationId xmlns:p14="http://schemas.microsoft.com/office/powerpoint/2010/main" val="31116897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3927690D-7C64-419A-82A4-41735AEB1FC2}" type="datetimeFigureOut">
              <a:rPr lang="en-GB" smtClean="0"/>
              <a:t>31/12/2020</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DB641B51-98EC-4B54-BD39-2659A7958214}" type="slidenum">
              <a:rPr lang="en-GB" smtClean="0"/>
              <a:t>‹#›</a:t>
            </a:fld>
            <a:endParaRPr lang="en-GB" dirty="0"/>
          </a:p>
        </p:txBody>
      </p:sp>
    </p:spTree>
    <p:extLst>
      <p:ext uri="{BB962C8B-B14F-4D97-AF65-F5344CB8AC3E}">
        <p14:creationId xmlns:p14="http://schemas.microsoft.com/office/powerpoint/2010/main" val="3058639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927690D-7C64-419A-82A4-41735AEB1FC2}" type="datetimeFigureOut">
              <a:rPr lang="en-GB" smtClean="0"/>
              <a:t>31/12/2020</a:t>
            </a:fld>
            <a:endParaRPr lang="en-GB"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B641B51-98EC-4B54-BD39-2659A7958214}" type="slidenum">
              <a:rPr lang="en-GB" smtClean="0"/>
              <a:t>‹#›</a:t>
            </a:fld>
            <a:endParaRPr lang="en-GB" dirty="0"/>
          </a:p>
        </p:txBody>
      </p:sp>
    </p:spTree>
    <p:extLst>
      <p:ext uri="{BB962C8B-B14F-4D97-AF65-F5344CB8AC3E}">
        <p14:creationId xmlns:p14="http://schemas.microsoft.com/office/powerpoint/2010/main" val="259107794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6.xml"/><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 Id="rId4" Type="http://schemas.openxmlformats.org/officeDocument/2006/relationships/image" Target="../media/image5.jpg"/></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 Id="rId4" Type="http://schemas.openxmlformats.org/officeDocument/2006/relationships/image" Target="../media/image5.jpg"/></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 Id="rId4" Type="http://schemas.openxmlformats.org/officeDocument/2006/relationships/hyperlink" Target="https://www.marysmeals.org.uk/" TargetMode="External"/></Relationships>
</file>

<file path=ppt/slides/_rels/slide8.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8" name="Rectangle 80">
            <a:extLst>
              <a:ext uri="{FF2B5EF4-FFF2-40B4-BE49-F238E27FC236}">
                <a16:creationId xmlns:a16="http://schemas.microsoft.com/office/drawing/2014/main" id="{5434194B-EB56-4062-98C6-CB72F287E3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0022124" cy="6858000"/>
          </a:xfrm>
          <a:prstGeom prst="rect">
            <a:avLst/>
          </a:prstGeom>
          <a:gradFill>
            <a:gsLst>
              <a:gs pos="0">
                <a:schemeClr val="accent1"/>
              </a:gs>
              <a:gs pos="25000">
                <a:schemeClr val="accent1"/>
              </a:gs>
              <a:gs pos="94000">
                <a:schemeClr val="accent5"/>
              </a:gs>
              <a:gs pos="100000">
                <a:schemeClr val="accent5"/>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79" name="Picture 82">
            <a:extLst>
              <a:ext uri="{FF2B5EF4-FFF2-40B4-BE49-F238E27FC236}">
                <a16:creationId xmlns:a16="http://schemas.microsoft.com/office/drawing/2014/main" id="{B3746DB1-35A8-422F-9955-4F8E75DBB077}"/>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5" name="Title 4"/>
          <p:cNvSpPr>
            <a:spLocks noGrp="1"/>
          </p:cNvSpPr>
          <p:nvPr>
            <p:ph type="title"/>
          </p:nvPr>
        </p:nvSpPr>
        <p:spPr>
          <a:xfrm>
            <a:off x="5445299" y="4592325"/>
            <a:ext cx="5946579" cy="1514185"/>
          </a:xfrm>
        </p:spPr>
        <p:txBody>
          <a:bodyPr vert="horz" lIns="91440" tIns="45720" rIns="91440" bIns="45720" rtlCol="0" anchor="t">
            <a:normAutofit/>
          </a:bodyPr>
          <a:lstStyle/>
          <a:p>
            <a:pPr algn="r"/>
            <a:r>
              <a:rPr lang="en-US" sz="4000" b="1" dirty="0"/>
              <a:t>Mary’s Meals</a:t>
            </a:r>
            <a:br>
              <a:rPr lang="en-US" sz="4000" b="1" dirty="0"/>
            </a:br>
            <a:r>
              <a:rPr lang="en-GB" sz="4000" b="1" dirty="0">
                <a:solidFill>
                  <a:srgbClr val="000000"/>
                </a:solidFill>
              </a:rPr>
              <a:t>08/01/21</a:t>
            </a:r>
            <a:endParaRPr lang="en-US" sz="4000" dirty="0">
              <a:solidFill>
                <a:srgbClr val="000000"/>
              </a:solidFill>
              <a:cs typeface="Calibri Light"/>
            </a:endParaRPr>
          </a:p>
        </p:txBody>
      </p:sp>
      <p:sp>
        <p:nvSpPr>
          <p:cNvPr id="80" name="Freeform 57">
            <a:extLst>
              <a:ext uri="{FF2B5EF4-FFF2-40B4-BE49-F238E27FC236}">
                <a16:creationId xmlns:a16="http://schemas.microsoft.com/office/drawing/2014/main" id="{B817D9AD-5E85-4E85-AC3E-43E24FA91A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1580219"/>
            <a:ext cx="4383459" cy="5287256"/>
          </a:xfrm>
          <a:custGeom>
            <a:avLst/>
            <a:gdLst>
              <a:gd name="connsiteX0" fmla="*/ 1504462 w 4383459"/>
              <a:gd name="connsiteY0" fmla="*/ 0 h 5287256"/>
              <a:gd name="connsiteX1" fmla="*/ 4383459 w 4383459"/>
              <a:gd name="connsiteY1" fmla="*/ 2878997 h 5287256"/>
              <a:gd name="connsiteX2" fmla="*/ 3114137 w 4383459"/>
              <a:gd name="connsiteY2" fmla="*/ 5266307 h 5287256"/>
              <a:gd name="connsiteX3" fmla="*/ 3079653 w 4383459"/>
              <a:gd name="connsiteY3" fmla="*/ 5287256 h 5287256"/>
              <a:gd name="connsiteX4" fmla="*/ 0 w 4383459"/>
              <a:gd name="connsiteY4" fmla="*/ 5287256 h 5287256"/>
              <a:gd name="connsiteX5" fmla="*/ 0 w 4383459"/>
              <a:gd name="connsiteY5" fmla="*/ 427769 h 5287256"/>
              <a:gd name="connsiteX6" fmla="*/ 132161 w 4383459"/>
              <a:gd name="connsiteY6" fmla="*/ 347480 h 5287256"/>
              <a:gd name="connsiteX7" fmla="*/ 1504462 w 4383459"/>
              <a:gd name="connsiteY7" fmla="*/ 0 h 52872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383459" h="5287256">
                <a:moveTo>
                  <a:pt x="1504462" y="0"/>
                </a:moveTo>
                <a:cubicBezTo>
                  <a:pt x="3094488" y="0"/>
                  <a:pt x="4383459" y="1288971"/>
                  <a:pt x="4383459" y="2878997"/>
                </a:cubicBezTo>
                <a:cubicBezTo>
                  <a:pt x="4383459" y="3872763"/>
                  <a:pt x="3879955" y="4748930"/>
                  <a:pt x="3114137" y="5266307"/>
                </a:cubicBezTo>
                <a:lnTo>
                  <a:pt x="3079653" y="5287256"/>
                </a:lnTo>
                <a:lnTo>
                  <a:pt x="0" y="5287256"/>
                </a:lnTo>
                <a:lnTo>
                  <a:pt x="0" y="427769"/>
                </a:lnTo>
                <a:lnTo>
                  <a:pt x="132161" y="347480"/>
                </a:lnTo>
                <a:cubicBezTo>
                  <a:pt x="540096" y="125876"/>
                  <a:pt x="1007579" y="0"/>
                  <a:pt x="1504462" y="0"/>
                </a:cubicBezTo>
                <a:close/>
              </a:path>
            </a:pathLst>
          </a:custGeom>
          <a:solidFill>
            <a:srgbClr val="FFFFFF"/>
          </a:solidFill>
          <a:ln>
            <a:gradFill>
              <a:gsLst>
                <a:gs pos="0">
                  <a:schemeClr val="accent1"/>
                </a:gs>
                <a:gs pos="23000">
                  <a:schemeClr val="accent1"/>
                </a:gs>
                <a:gs pos="83000">
                  <a:schemeClr val="accent5"/>
                </a:gs>
                <a:gs pos="100000">
                  <a:schemeClr val="accent5"/>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87" name="Freeform: Shape 86">
            <a:extLst>
              <a:ext uri="{FF2B5EF4-FFF2-40B4-BE49-F238E27FC236}">
                <a16:creationId xmlns:a16="http://schemas.microsoft.com/office/drawing/2014/main" id="{F0810290-E788-4DE3-B716-DBE58CC6A8E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12946" y="0"/>
            <a:ext cx="4185112" cy="3170097"/>
          </a:xfrm>
          <a:custGeom>
            <a:avLst/>
            <a:gdLst>
              <a:gd name="connsiteX0" fmla="*/ 301225 w 4185112"/>
              <a:gd name="connsiteY0" fmla="*/ 0 h 3170097"/>
              <a:gd name="connsiteX1" fmla="*/ 3883887 w 4185112"/>
              <a:gd name="connsiteY1" fmla="*/ 0 h 3170097"/>
              <a:gd name="connsiteX2" fmla="*/ 3932552 w 4185112"/>
              <a:gd name="connsiteY2" fmla="*/ 80105 h 3170097"/>
              <a:gd name="connsiteX3" fmla="*/ 4185112 w 4185112"/>
              <a:gd name="connsiteY3" fmla="*/ 1077541 h 3170097"/>
              <a:gd name="connsiteX4" fmla="*/ 2092556 w 4185112"/>
              <a:gd name="connsiteY4" fmla="*/ 3170097 h 3170097"/>
              <a:gd name="connsiteX5" fmla="*/ 0 w 4185112"/>
              <a:gd name="connsiteY5" fmla="*/ 1077541 h 3170097"/>
              <a:gd name="connsiteX6" fmla="*/ 252561 w 4185112"/>
              <a:gd name="connsiteY6" fmla="*/ 80105 h 31700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85112" h="3170097">
                <a:moveTo>
                  <a:pt x="301225" y="0"/>
                </a:moveTo>
                <a:lnTo>
                  <a:pt x="3883887" y="0"/>
                </a:lnTo>
                <a:lnTo>
                  <a:pt x="3932552" y="80105"/>
                </a:lnTo>
                <a:cubicBezTo>
                  <a:pt x="4093621" y="376606"/>
                  <a:pt x="4185112" y="716389"/>
                  <a:pt x="4185112" y="1077541"/>
                </a:cubicBezTo>
                <a:cubicBezTo>
                  <a:pt x="4185112" y="2233228"/>
                  <a:pt x="3248243" y="3170097"/>
                  <a:pt x="2092556" y="3170097"/>
                </a:cubicBezTo>
                <a:cubicBezTo>
                  <a:pt x="936869" y="3170097"/>
                  <a:pt x="0" y="2233228"/>
                  <a:pt x="0" y="1077541"/>
                </a:cubicBezTo>
                <a:cubicBezTo>
                  <a:pt x="0" y="716389"/>
                  <a:pt x="91491" y="376606"/>
                  <a:pt x="252561" y="80105"/>
                </a:cubicBezTo>
                <a:close/>
              </a:path>
            </a:pathLst>
          </a:custGeom>
          <a:solidFill>
            <a:srgbClr val="FFFFFF"/>
          </a:solidFill>
          <a:ln>
            <a:gradFill>
              <a:gsLst>
                <a:gs pos="0">
                  <a:schemeClr val="accent1"/>
                </a:gs>
                <a:gs pos="23000">
                  <a:schemeClr val="accent1"/>
                </a:gs>
                <a:gs pos="83000">
                  <a:schemeClr val="accent5"/>
                </a:gs>
                <a:gs pos="100000">
                  <a:schemeClr val="accent5"/>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pic>
        <p:nvPicPr>
          <p:cNvPr id="2" name="Picture 2" descr="Logo, company name&#10;&#10;Description automatically generated">
            <a:extLst>
              <a:ext uri="{FF2B5EF4-FFF2-40B4-BE49-F238E27FC236}">
                <a16:creationId xmlns:a16="http://schemas.microsoft.com/office/drawing/2014/main" id="{5A8376D1-5FCB-4458-AE3D-3739DE1F0AA5}"/>
              </a:ext>
            </a:extLst>
          </p:cNvPr>
          <p:cNvPicPr>
            <a:picLocks noChangeAspect="1"/>
          </p:cNvPicPr>
          <p:nvPr/>
        </p:nvPicPr>
        <p:blipFill>
          <a:blip r:embed="rId3"/>
          <a:stretch>
            <a:fillRect/>
          </a:stretch>
        </p:blipFill>
        <p:spPr>
          <a:xfrm>
            <a:off x="5418595" y="742165"/>
            <a:ext cx="2754249" cy="1039729"/>
          </a:xfrm>
          <a:prstGeom prst="rect">
            <a:avLst/>
          </a:prstGeom>
        </p:spPr>
      </p:pic>
      <p:pic>
        <p:nvPicPr>
          <p:cNvPr id="3" name="Picture 3" descr="A picture containing table, drawing&#10;&#10;Description automatically generated">
            <a:extLst>
              <a:ext uri="{FF2B5EF4-FFF2-40B4-BE49-F238E27FC236}">
                <a16:creationId xmlns:a16="http://schemas.microsoft.com/office/drawing/2014/main" id="{64227D83-E0D4-406A-9DDE-A96A1E532782}"/>
              </a:ext>
            </a:extLst>
          </p:cNvPr>
          <p:cNvPicPr>
            <a:picLocks noChangeAspect="1"/>
          </p:cNvPicPr>
          <p:nvPr/>
        </p:nvPicPr>
        <p:blipFill>
          <a:blip r:embed="rId4"/>
          <a:stretch>
            <a:fillRect/>
          </a:stretch>
        </p:blipFill>
        <p:spPr>
          <a:xfrm>
            <a:off x="323181" y="2839031"/>
            <a:ext cx="3163437" cy="3163437"/>
          </a:xfrm>
          <a:prstGeom prst="rect">
            <a:avLst/>
          </a:prstGeom>
        </p:spPr>
      </p:pic>
    </p:spTree>
    <p:extLst>
      <p:ext uri="{BB962C8B-B14F-4D97-AF65-F5344CB8AC3E}">
        <p14:creationId xmlns:p14="http://schemas.microsoft.com/office/powerpoint/2010/main" val="15881778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325978-9C49-49A0-B14E-3B053F313E36}"/>
              </a:ext>
            </a:extLst>
          </p:cNvPr>
          <p:cNvSpPr>
            <a:spLocks noGrp="1"/>
          </p:cNvSpPr>
          <p:nvPr>
            <p:ph type="title"/>
          </p:nvPr>
        </p:nvSpPr>
        <p:spPr>
          <a:xfrm>
            <a:off x="382859" y="365124"/>
            <a:ext cx="11416989" cy="1030539"/>
          </a:xfrm>
        </p:spPr>
        <p:txBody>
          <a:bodyPr>
            <a:normAutofit fontScale="90000"/>
          </a:bodyPr>
          <a:lstStyle/>
          <a:p>
            <a:pPr algn="ctr"/>
            <a:r>
              <a:rPr lang="en-GB" sz="5300" dirty="0"/>
              <a:t>We end in the Sign of the Cross.</a:t>
            </a:r>
            <a:br>
              <a:rPr lang="en-GB" dirty="0"/>
            </a:br>
            <a:endParaRPr lang="en-GB" dirty="0">
              <a:latin typeface="Gill Sans MT"/>
              <a:cs typeface="Calibri Light"/>
            </a:endParaRPr>
          </a:p>
        </p:txBody>
      </p:sp>
      <p:pic>
        <p:nvPicPr>
          <p:cNvPr id="5" name="Picture 5" descr="A picture containing table, drawing&#10;&#10;Description automatically generated">
            <a:extLst>
              <a:ext uri="{FF2B5EF4-FFF2-40B4-BE49-F238E27FC236}">
                <a16:creationId xmlns:a16="http://schemas.microsoft.com/office/drawing/2014/main" id="{343D5DB6-C597-48F5-85B1-79BE6ED4D3E9}"/>
              </a:ext>
            </a:extLst>
          </p:cNvPr>
          <p:cNvPicPr>
            <a:picLocks noGrp="1" noChangeAspect="1"/>
          </p:cNvPicPr>
          <p:nvPr>
            <p:ph idx="1"/>
          </p:nvPr>
        </p:nvPicPr>
        <p:blipFill>
          <a:blip r:embed="rId2"/>
          <a:stretch>
            <a:fillRect/>
          </a:stretch>
        </p:blipFill>
        <p:spPr>
          <a:xfrm>
            <a:off x="-2904" y="6089243"/>
            <a:ext cx="786394" cy="767808"/>
          </a:xfrm>
        </p:spPr>
      </p:pic>
      <p:pic>
        <p:nvPicPr>
          <p:cNvPr id="6" name="Picture 6" descr="Logo&#10;&#10;Description automatically generated">
            <a:extLst>
              <a:ext uri="{FF2B5EF4-FFF2-40B4-BE49-F238E27FC236}">
                <a16:creationId xmlns:a16="http://schemas.microsoft.com/office/drawing/2014/main" id="{8C819AE7-3AE1-47B8-8DB0-A5CED3397531}"/>
              </a:ext>
            </a:extLst>
          </p:cNvPr>
          <p:cNvPicPr>
            <a:picLocks noGrp="1" noChangeAspect="1"/>
          </p:cNvPicPr>
          <p:nvPr>
            <p:ph sz="half" idx="4294967295"/>
          </p:nvPr>
        </p:nvPicPr>
        <p:blipFill>
          <a:blip r:embed="rId3"/>
          <a:stretch>
            <a:fillRect/>
          </a:stretch>
        </p:blipFill>
        <p:spPr>
          <a:xfrm>
            <a:off x="11414125" y="6089650"/>
            <a:ext cx="777875" cy="766763"/>
          </a:xfrm>
        </p:spPr>
      </p:pic>
      <p:pic>
        <p:nvPicPr>
          <p:cNvPr id="8" name="Content Placeholder 2" descr="A picture containing diagram&#10;&#10;Description automatically generated">
            <a:extLst>
              <a:ext uri="{FF2B5EF4-FFF2-40B4-BE49-F238E27FC236}">
                <a16:creationId xmlns:a16="http://schemas.microsoft.com/office/drawing/2014/main" id="{378BCF37-4DB1-4B93-8FF0-D7017FED0EDC}"/>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912470" y="1891400"/>
            <a:ext cx="4792066" cy="3702106"/>
          </a:xfrm>
          <a:prstGeom prst="rect">
            <a:avLst/>
          </a:prstGeom>
        </p:spPr>
      </p:pic>
    </p:spTree>
    <p:extLst>
      <p:ext uri="{BB962C8B-B14F-4D97-AF65-F5344CB8AC3E}">
        <p14:creationId xmlns:p14="http://schemas.microsoft.com/office/powerpoint/2010/main" val="9053088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325978-9C49-49A0-B14E-3B053F313E36}"/>
              </a:ext>
            </a:extLst>
          </p:cNvPr>
          <p:cNvSpPr>
            <a:spLocks noGrp="1"/>
          </p:cNvSpPr>
          <p:nvPr>
            <p:ph type="title"/>
          </p:nvPr>
        </p:nvSpPr>
        <p:spPr>
          <a:xfrm>
            <a:off x="382859" y="365124"/>
            <a:ext cx="11416989" cy="1030539"/>
          </a:xfrm>
        </p:spPr>
        <p:txBody>
          <a:bodyPr>
            <a:normAutofit/>
          </a:bodyPr>
          <a:lstStyle/>
          <a:p>
            <a:pPr algn="ctr"/>
            <a:r>
              <a:rPr lang="en-GB" sz="5400" dirty="0"/>
              <a:t>We begin in the Sign of the Cross.</a:t>
            </a:r>
            <a:endParaRPr lang="en-GB" sz="5400" dirty="0">
              <a:latin typeface="Gill Sans MT"/>
              <a:cs typeface="Calibri Light"/>
            </a:endParaRPr>
          </a:p>
        </p:txBody>
      </p:sp>
      <p:pic>
        <p:nvPicPr>
          <p:cNvPr id="5" name="Picture 5" descr="A picture containing table, drawing&#10;&#10;Description automatically generated">
            <a:extLst>
              <a:ext uri="{FF2B5EF4-FFF2-40B4-BE49-F238E27FC236}">
                <a16:creationId xmlns:a16="http://schemas.microsoft.com/office/drawing/2014/main" id="{343D5DB6-C597-48F5-85B1-79BE6ED4D3E9}"/>
              </a:ext>
            </a:extLst>
          </p:cNvPr>
          <p:cNvPicPr>
            <a:picLocks noGrp="1" noChangeAspect="1"/>
          </p:cNvPicPr>
          <p:nvPr>
            <p:ph idx="1"/>
          </p:nvPr>
        </p:nvPicPr>
        <p:blipFill>
          <a:blip r:embed="rId2"/>
          <a:stretch>
            <a:fillRect/>
          </a:stretch>
        </p:blipFill>
        <p:spPr>
          <a:xfrm>
            <a:off x="-2904" y="6089243"/>
            <a:ext cx="786394" cy="767808"/>
          </a:xfrm>
        </p:spPr>
      </p:pic>
      <p:pic>
        <p:nvPicPr>
          <p:cNvPr id="6" name="Picture 6" descr="Logo&#10;&#10;Description automatically generated">
            <a:extLst>
              <a:ext uri="{FF2B5EF4-FFF2-40B4-BE49-F238E27FC236}">
                <a16:creationId xmlns:a16="http://schemas.microsoft.com/office/drawing/2014/main" id="{8C819AE7-3AE1-47B8-8DB0-A5CED3397531}"/>
              </a:ext>
            </a:extLst>
          </p:cNvPr>
          <p:cNvPicPr>
            <a:picLocks noGrp="1" noChangeAspect="1"/>
          </p:cNvPicPr>
          <p:nvPr>
            <p:ph sz="half" idx="4294967295"/>
          </p:nvPr>
        </p:nvPicPr>
        <p:blipFill>
          <a:blip r:embed="rId3"/>
          <a:stretch>
            <a:fillRect/>
          </a:stretch>
        </p:blipFill>
        <p:spPr>
          <a:xfrm>
            <a:off x="11414125" y="6089650"/>
            <a:ext cx="777875" cy="766763"/>
          </a:xfrm>
        </p:spPr>
      </p:pic>
      <p:pic>
        <p:nvPicPr>
          <p:cNvPr id="8" name="Content Placeholder 2" descr="A picture containing diagram&#10;&#10;Description automatically generated">
            <a:extLst>
              <a:ext uri="{FF2B5EF4-FFF2-40B4-BE49-F238E27FC236}">
                <a16:creationId xmlns:a16="http://schemas.microsoft.com/office/drawing/2014/main" id="{E9A005EC-1084-413D-95C6-B17B891C1ACE}"/>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275347" y="1628799"/>
            <a:ext cx="9541042" cy="4460443"/>
          </a:xfrm>
          <a:prstGeom prst="rect">
            <a:avLst/>
          </a:prstGeom>
        </p:spPr>
      </p:pic>
    </p:spTree>
    <p:extLst>
      <p:ext uri="{BB962C8B-B14F-4D97-AF65-F5344CB8AC3E}">
        <p14:creationId xmlns:p14="http://schemas.microsoft.com/office/powerpoint/2010/main" val="28369660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325978-9C49-49A0-B14E-3B053F313E36}"/>
              </a:ext>
            </a:extLst>
          </p:cNvPr>
          <p:cNvSpPr>
            <a:spLocks noGrp="1"/>
          </p:cNvSpPr>
          <p:nvPr>
            <p:ph type="title"/>
          </p:nvPr>
        </p:nvSpPr>
        <p:spPr>
          <a:xfrm>
            <a:off x="382859" y="334644"/>
            <a:ext cx="11416989" cy="1030539"/>
          </a:xfrm>
        </p:spPr>
        <p:txBody>
          <a:bodyPr>
            <a:normAutofit/>
          </a:bodyPr>
          <a:lstStyle/>
          <a:p>
            <a:pPr algn="ctr"/>
            <a:r>
              <a:rPr lang="en-GB" sz="6000" dirty="0">
                <a:latin typeface="Gill Sans MT"/>
                <a:cs typeface="Calibri Light"/>
              </a:rPr>
              <a:t>Mary’s Meals</a:t>
            </a:r>
          </a:p>
        </p:txBody>
      </p:sp>
      <p:pic>
        <p:nvPicPr>
          <p:cNvPr id="5" name="Picture 5" descr="A picture containing table, drawing&#10;&#10;Description automatically generated">
            <a:extLst>
              <a:ext uri="{FF2B5EF4-FFF2-40B4-BE49-F238E27FC236}">
                <a16:creationId xmlns:a16="http://schemas.microsoft.com/office/drawing/2014/main" id="{343D5DB6-C597-48F5-85B1-79BE6ED4D3E9}"/>
              </a:ext>
            </a:extLst>
          </p:cNvPr>
          <p:cNvPicPr>
            <a:picLocks noGrp="1" noChangeAspect="1"/>
          </p:cNvPicPr>
          <p:nvPr>
            <p:ph idx="1"/>
          </p:nvPr>
        </p:nvPicPr>
        <p:blipFill>
          <a:blip r:embed="rId2"/>
          <a:stretch>
            <a:fillRect/>
          </a:stretch>
        </p:blipFill>
        <p:spPr>
          <a:xfrm>
            <a:off x="-2904" y="6089243"/>
            <a:ext cx="786394" cy="767808"/>
          </a:xfrm>
        </p:spPr>
      </p:pic>
      <p:pic>
        <p:nvPicPr>
          <p:cNvPr id="6" name="Picture 6" descr="Logo&#10;&#10;Description automatically generated">
            <a:extLst>
              <a:ext uri="{FF2B5EF4-FFF2-40B4-BE49-F238E27FC236}">
                <a16:creationId xmlns:a16="http://schemas.microsoft.com/office/drawing/2014/main" id="{8C819AE7-3AE1-47B8-8DB0-A5CED3397531}"/>
              </a:ext>
            </a:extLst>
          </p:cNvPr>
          <p:cNvPicPr>
            <a:picLocks noGrp="1" noChangeAspect="1"/>
          </p:cNvPicPr>
          <p:nvPr>
            <p:ph sz="half" idx="4294967295"/>
          </p:nvPr>
        </p:nvPicPr>
        <p:blipFill>
          <a:blip r:embed="rId3"/>
          <a:stretch>
            <a:fillRect/>
          </a:stretch>
        </p:blipFill>
        <p:spPr>
          <a:xfrm>
            <a:off x="11414125" y="6089650"/>
            <a:ext cx="777875" cy="766763"/>
          </a:xfrm>
        </p:spPr>
      </p:pic>
      <p:sp>
        <p:nvSpPr>
          <p:cNvPr id="3" name="Rectangle 2">
            <a:extLst>
              <a:ext uri="{FF2B5EF4-FFF2-40B4-BE49-F238E27FC236}">
                <a16:creationId xmlns:a16="http://schemas.microsoft.com/office/drawing/2014/main" id="{9F6ED621-08FC-40B4-BC61-26152C717904}"/>
              </a:ext>
            </a:extLst>
          </p:cNvPr>
          <p:cNvSpPr/>
          <p:nvPr/>
        </p:nvSpPr>
        <p:spPr>
          <a:xfrm>
            <a:off x="6091353" y="1997839"/>
            <a:ext cx="4877144" cy="2862322"/>
          </a:xfrm>
          <a:prstGeom prst="rect">
            <a:avLst/>
          </a:prstGeom>
        </p:spPr>
        <p:txBody>
          <a:bodyPr wrap="square">
            <a:spAutoFit/>
          </a:bodyPr>
          <a:lstStyle/>
          <a:p>
            <a:r>
              <a:rPr lang="en-GB" sz="6000" dirty="0"/>
              <a:t>The theme of this </a:t>
            </a:r>
            <a:r>
              <a:rPr lang="en-GB" sz="6000" dirty="0" err="1"/>
              <a:t>AoW</a:t>
            </a:r>
            <a:r>
              <a:rPr lang="en-GB" sz="6000" dirty="0"/>
              <a:t> is</a:t>
            </a:r>
          </a:p>
          <a:p>
            <a:r>
              <a:rPr lang="en-GB" sz="6000" dirty="0"/>
              <a:t>Mary’s Meals</a:t>
            </a:r>
          </a:p>
        </p:txBody>
      </p:sp>
      <p:pic>
        <p:nvPicPr>
          <p:cNvPr id="4" name="Picture 3">
            <a:extLst>
              <a:ext uri="{FF2B5EF4-FFF2-40B4-BE49-F238E27FC236}">
                <a16:creationId xmlns:a16="http://schemas.microsoft.com/office/drawing/2014/main" id="{6C4BCB4D-4EE1-444A-99D4-6394BD91BE27}"/>
              </a:ext>
            </a:extLst>
          </p:cNvPr>
          <p:cNvPicPr>
            <a:picLocks noChangeAspect="1"/>
          </p:cNvPicPr>
          <p:nvPr/>
        </p:nvPicPr>
        <p:blipFill>
          <a:blip r:embed="rId4"/>
          <a:stretch>
            <a:fillRect/>
          </a:stretch>
        </p:blipFill>
        <p:spPr>
          <a:xfrm>
            <a:off x="1625600" y="1997839"/>
            <a:ext cx="3290205" cy="3763644"/>
          </a:xfrm>
          <a:prstGeom prst="rect">
            <a:avLst/>
          </a:prstGeom>
        </p:spPr>
      </p:pic>
    </p:spTree>
    <p:extLst>
      <p:ext uri="{BB962C8B-B14F-4D97-AF65-F5344CB8AC3E}">
        <p14:creationId xmlns:p14="http://schemas.microsoft.com/office/powerpoint/2010/main" val="29563416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325978-9C49-49A0-B14E-3B053F313E36}"/>
              </a:ext>
            </a:extLst>
          </p:cNvPr>
          <p:cNvSpPr>
            <a:spLocks noGrp="1"/>
          </p:cNvSpPr>
          <p:nvPr>
            <p:ph type="title"/>
          </p:nvPr>
        </p:nvSpPr>
        <p:spPr>
          <a:xfrm>
            <a:off x="291419" y="609600"/>
            <a:ext cx="11416989" cy="1030539"/>
          </a:xfrm>
        </p:spPr>
        <p:txBody>
          <a:bodyPr/>
          <a:lstStyle/>
          <a:p>
            <a:pPr algn="ctr"/>
            <a:r>
              <a:rPr lang="en-GB" dirty="0"/>
              <a:t>Scripture reading</a:t>
            </a:r>
            <a:endParaRPr lang="en-GB" dirty="0">
              <a:latin typeface="Gill Sans MT"/>
              <a:cs typeface="Calibri Light"/>
            </a:endParaRPr>
          </a:p>
        </p:txBody>
      </p:sp>
      <p:pic>
        <p:nvPicPr>
          <p:cNvPr id="5" name="Picture 5" descr="A picture containing table, drawing&#10;&#10;Description automatically generated">
            <a:extLst>
              <a:ext uri="{FF2B5EF4-FFF2-40B4-BE49-F238E27FC236}">
                <a16:creationId xmlns:a16="http://schemas.microsoft.com/office/drawing/2014/main" id="{343D5DB6-C597-48F5-85B1-79BE6ED4D3E9}"/>
              </a:ext>
            </a:extLst>
          </p:cNvPr>
          <p:cNvPicPr>
            <a:picLocks noGrp="1" noChangeAspect="1"/>
          </p:cNvPicPr>
          <p:nvPr>
            <p:ph idx="1"/>
          </p:nvPr>
        </p:nvPicPr>
        <p:blipFill>
          <a:blip r:embed="rId2"/>
          <a:stretch>
            <a:fillRect/>
          </a:stretch>
        </p:blipFill>
        <p:spPr>
          <a:xfrm>
            <a:off x="-2904" y="6089243"/>
            <a:ext cx="786394" cy="767808"/>
          </a:xfrm>
        </p:spPr>
      </p:pic>
      <p:pic>
        <p:nvPicPr>
          <p:cNvPr id="6" name="Picture 6" descr="Logo&#10;&#10;Description automatically generated">
            <a:extLst>
              <a:ext uri="{FF2B5EF4-FFF2-40B4-BE49-F238E27FC236}">
                <a16:creationId xmlns:a16="http://schemas.microsoft.com/office/drawing/2014/main" id="{8C819AE7-3AE1-47B8-8DB0-A5CED3397531}"/>
              </a:ext>
            </a:extLst>
          </p:cNvPr>
          <p:cNvPicPr>
            <a:picLocks noGrp="1" noChangeAspect="1"/>
          </p:cNvPicPr>
          <p:nvPr>
            <p:ph sz="half" idx="4294967295"/>
          </p:nvPr>
        </p:nvPicPr>
        <p:blipFill>
          <a:blip r:embed="rId3"/>
          <a:stretch>
            <a:fillRect/>
          </a:stretch>
        </p:blipFill>
        <p:spPr>
          <a:xfrm>
            <a:off x="11414125" y="6089650"/>
            <a:ext cx="777875" cy="766763"/>
          </a:xfrm>
        </p:spPr>
      </p:pic>
      <p:sp>
        <p:nvSpPr>
          <p:cNvPr id="3" name="Rectangle 2">
            <a:extLst>
              <a:ext uri="{FF2B5EF4-FFF2-40B4-BE49-F238E27FC236}">
                <a16:creationId xmlns:a16="http://schemas.microsoft.com/office/drawing/2014/main" id="{039C2D60-F1E0-469A-ABE8-B44FFF7BD2A3}"/>
              </a:ext>
            </a:extLst>
          </p:cNvPr>
          <p:cNvSpPr/>
          <p:nvPr/>
        </p:nvSpPr>
        <p:spPr>
          <a:xfrm>
            <a:off x="582316" y="1971662"/>
            <a:ext cx="11027367" cy="4093428"/>
          </a:xfrm>
          <a:prstGeom prst="rect">
            <a:avLst/>
          </a:prstGeom>
        </p:spPr>
        <p:txBody>
          <a:bodyPr wrap="square">
            <a:spAutoFit/>
          </a:bodyPr>
          <a:lstStyle/>
          <a:p>
            <a:r>
              <a:rPr lang="en-GB" sz="2000" dirty="0"/>
              <a:t>A reading from the Holy Gospel according to  Luke 2: 16-21</a:t>
            </a:r>
          </a:p>
          <a:p>
            <a:r>
              <a:rPr lang="en-GB" sz="2000" b="1" dirty="0"/>
              <a:t>Glory to you, O Lord.</a:t>
            </a:r>
          </a:p>
          <a:p>
            <a:endParaRPr lang="en-US" sz="2000" b="0" i="0" dirty="0">
              <a:solidFill>
                <a:srgbClr val="000000"/>
              </a:solidFill>
              <a:effectLst/>
              <a:latin typeface="system-ui"/>
            </a:endParaRPr>
          </a:p>
          <a:p>
            <a:r>
              <a:rPr lang="en-US" sz="2000" dirty="0"/>
              <a:t>So they went with haste and found Mary and Joseph, and the child lying in the manger. When they saw this, they made known what had been told them about this child; and all who heard it were amazed at what the shepherds told them. But Mary treasured all these words and pondered them in her heart. The shepherds returned, glorifying and praising God for all they had heard and seen, as it had been told them.</a:t>
            </a:r>
          </a:p>
          <a:p>
            <a:endParaRPr lang="en-US" sz="2000" dirty="0"/>
          </a:p>
          <a:p>
            <a:r>
              <a:rPr lang="en-US" sz="2000" dirty="0"/>
              <a:t>After eight days had passed, it was time to circumcise the child; and he was called Jesus, the name given by the angel before he was conceived in the womb.</a:t>
            </a:r>
          </a:p>
          <a:p>
            <a:endParaRPr lang="en-US" sz="2000" dirty="0"/>
          </a:p>
          <a:p>
            <a:r>
              <a:rPr lang="en-US" sz="2000" b="1" dirty="0"/>
              <a:t>Praise to you, Lord Jesus Christ.</a:t>
            </a:r>
            <a:endParaRPr lang="en-GB" sz="2000" b="1" dirty="0"/>
          </a:p>
        </p:txBody>
      </p:sp>
    </p:spTree>
    <p:extLst>
      <p:ext uri="{BB962C8B-B14F-4D97-AF65-F5344CB8AC3E}">
        <p14:creationId xmlns:p14="http://schemas.microsoft.com/office/powerpoint/2010/main" val="8050594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325978-9C49-49A0-B14E-3B053F313E36}"/>
              </a:ext>
            </a:extLst>
          </p:cNvPr>
          <p:cNvSpPr>
            <a:spLocks noGrp="1"/>
          </p:cNvSpPr>
          <p:nvPr>
            <p:ph type="title"/>
          </p:nvPr>
        </p:nvSpPr>
        <p:spPr>
          <a:xfrm>
            <a:off x="382859" y="365124"/>
            <a:ext cx="11416989" cy="1030539"/>
          </a:xfrm>
        </p:spPr>
        <p:txBody>
          <a:bodyPr>
            <a:normAutofit/>
          </a:bodyPr>
          <a:lstStyle/>
          <a:p>
            <a:pPr algn="ctr"/>
            <a:r>
              <a:rPr lang="en-GB" sz="6600" dirty="0"/>
              <a:t>Reflection</a:t>
            </a:r>
            <a:endParaRPr lang="en-GB" sz="6600" dirty="0">
              <a:latin typeface="Gill Sans MT"/>
              <a:cs typeface="Calibri Light"/>
            </a:endParaRPr>
          </a:p>
        </p:txBody>
      </p:sp>
      <p:pic>
        <p:nvPicPr>
          <p:cNvPr id="5" name="Picture 5" descr="A picture containing table, drawing&#10;&#10;Description automatically generated">
            <a:extLst>
              <a:ext uri="{FF2B5EF4-FFF2-40B4-BE49-F238E27FC236}">
                <a16:creationId xmlns:a16="http://schemas.microsoft.com/office/drawing/2014/main" id="{343D5DB6-C597-48F5-85B1-79BE6ED4D3E9}"/>
              </a:ext>
            </a:extLst>
          </p:cNvPr>
          <p:cNvPicPr>
            <a:picLocks noGrp="1" noChangeAspect="1"/>
          </p:cNvPicPr>
          <p:nvPr>
            <p:ph idx="1"/>
          </p:nvPr>
        </p:nvPicPr>
        <p:blipFill>
          <a:blip r:embed="rId2"/>
          <a:stretch>
            <a:fillRect/>
          </a:stretch>
        </p:blipFill>
        <p:spPr>
          <a:xfrm>
            <a:off x="-2904" y="6089243"/>
            <a:ext cx="786394" cy="767808"/>
          </a:xfrm>
        </p:spPr>
      </p:pic>
      <p:pic>
        <p:nvPicPr>
          <p:cNvPr id="6" name="Picture 6" descr="Logo&#10;&#10;Description automatically generated">
            <a:extLst>
              <a:ext uri="{FF2B5EF4-FFF2-40B4-BE49-F238E27FC236}">
                <a16:creationId xmlns:a16="http://schemas.microsoft.com/office/drawing/2014/main" id="{8C819AE7-3AE1-47B8-8DB0-A5CED3397531}"/>
              </a:ext>
            </a:extLst>
          </p:cNvPr>
          <p:cNvPicPr>
            <a:picLocks noGrp="1" noChangeAspect="1"/>
          </p:cNvPicPr>
          <p:nvPr>
            <p:ph sz="half" idx="4294967295"/>
          </p:nvPr>
        </p:nvPicPr>
        <p:blipFill>
          <a:blip r:embed="rId3"/>
          <a:stretch>
            <a:fillRect/>
          </a:stretch>
        </p:blipFill>
        <p:spPr>
          <a:xfrm>
            <a:off x="11414125" y="6089650"/>
            <a:ext cx="777875" cy="766763"/>
          </a:xfrm>
        </p:spPr>
      </p:pic>
      <p:sp>
        <p:nvSpPr>
          <p:cNvPr id="3" name="Rectangle 2">
            <a:extLst>
              <a:ext uri="{FF2B5EF4-FFF2-40B4-BE49-F238E27FC236}">
                <a16:creationId xmlns:a16="http://schemas.microsoft.com/office/drawing/2014/main" id="{B33E65BF-1941-4792-A3A1-2694611DB59A}"/>
              </a:ext>
            </a:extLst>
          </p:cNvPr>
          <p:cNvSpPr/>
          <p:nvPr/>
        </p:nvSpPr>
        <p:spPr>
          <a:xfrm>
            <a:off x="1178391" y="1602155"/>
            <a:ext cx="9825924" cy="1631216"/>
          </a:xfrm>
          <a:prstGeom prst="rect">
            <a:avLst/>
          </a:prstGeom>
        </p:spPr>
        <p:txBody>
          <a:bodyPr wrap="square">
            <a:spAutoFit/>
          </a:bodyPr>
          <a:lstStyle/>
          <a:p>
            <a:r>
              <a:rPr lang="en-GB" sz="2000" dirty="0"/>
              <a:t>Mary’s Meals provides one good meal to some of the world’s poorest children every school day. Our work is named after Mary, the Mother of Jesus, who brought up her own child in poverty. </a:t>
            </a:r>
          </a:p>
          <a:p>
            <a:endParaRPr lang="en-GB" sz="2000" dirty="0"/>
          </a:p>
          <a:p>
            <a:r>
              <a:rPr lang="en-GB" sz="2000" dirty="0"/>
              <a:t>Kolbe House Charity is Mary’s Meals. </a:t>
            </a:r>
          </a:p>
        </p:txBody>
      </p:sp>
    </p:spTree>
    <p:extLst>
      <p:ext uri="{BB962C8B-B14F-4D97-AF65-F5344CB8AC3E}">
        <p14:creationId xmlns:p14="http://schemas.microsoft.com/office/powerpoint/2010/main" val="16090191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325978-9C49-49A0-B14E-3B053F313E36}"/>
              </a:ext>
            </a:extLst>
          </p:cNvPr>
          <p:cNvSpPr>
            <a:spLocks noGrp="1"/>
          </p:cNvSpPr>
          <p:nvPr>
            <p:ph type="title"/>
          </p:nvPr>
        </p:nvSpPr>
        <p:spPr>
          <a:xfrm>
            <a:off x="382859" y="365124"/>
            <a:ext cx="11416989" cy="1030539"/>
          </a:xfrm>
        </p:spPr>
        <p:txBody>
          <a:bodyPr>
            <a:normAutofit/>
          </a:bodyPr>
          <a:lstStyle/>
          <a:p>
            <a:pPr algn="ctr"/>
            <a:r>
              <a:rPr lang="en-GB" sz="6000" dirty="0"/>
              <a:t>Mission</a:t>
            </a:r>
            <a:endParaRPr lang="en-GB" sz="6000" dirty="0">
              <a:latin typeface="Gill Sans MT"/>
              <a:cs typeface="Calibri Light"/>
            </a:endParaRPr>
          </a:p>
        </p:txBody>
      </p:sp>
      <p:pic>
        <p:nvPicPr>
          <p:cNvPr id="5" name="Picture 5" descr="A picture containing table, drawing&#10;&#10;Description automatically generated">
            <a:extLst>
              <a:ext uri="{FF2B5EF4-FFF2-40B4-BE49-F238E27FC236}">
                <a16:creationId xmlns:a16="http://schemas.microsoft.com/office/drawing/2014/main" id="{343D5DB6-C597-48F5-85B1-79BE6ED4D3E9}"/>
              </a:ext>
            </a:extLst>
          </p:cNvPr>
          <p:cNvPicPr>
            <a:picLocks noGrp="1" noChangeAspect="1"/>
          </p:cNvPicPr>
          <p:nvPr>
            <p:ph idx="1"/>
          </p:nvPr>
        </p:nvPicPr>
        <p:blipFill>
          <a:blip r:embed="rId2"/>
          <a:stretch>
            <a:fillRect/>
          </a:stretch>
        </p:blipFill>
        <p:spPr>
          <a:xfrm>
            <a:off x="-2904" y="6089243"/>
            <a:ext cx="786394" cy="767808"/>
          </a:xfrm>
        </p:spPr>
      </p:pic>
      <p:pic>
        <p:nvPicPr>
          <p:cNvPr id="6" name="Picture 6" descr="Logo&#10;&#10;Description automatically generated">
            <a:extLst>
              <a:ext uri="{FF2B5EF4-FFF2-40B4-BE49-F238E27FC236}">
                <a16:creationId xmlns:a16="http://schemas.microsoft.com/office/drawing/2014/main" id="{8C819AE7-3AE1-47B8-8DB0-A5CED3397531}"/>
              </a:ext>
            </a:extLst>
          </p:cNvPr>
          <p:cNvPicPr>
            <a:picLocks noGrp="1" noChangeAspect="1"/>
          </p:cNvPicPr>
          <p:nvPr>
            <p:ph sz="half" idx="4294967295"/>
          </p:nvPr>
        </p:nvPicPr>
        <p:blipFill>
          <a:blip r:embed="rId3"/>
          <a:stretch>
            <a:fillRect/>
          </a:stretch>
        </p:blipFill>
        <p:spPr>
          <a:xfrm>
            <a:off x="11414125" y="6089650"/>
            <a:ext cx="777875" cy="766763"/>
          </a:xfrm>
        </p:spPr>
      </p:pic>
      <p:sp>
        <p:nvSpPr>
          <p:cNvPr id="3" name="Rectangle 2">
            <a:extLst>
              <a:ext uri="{FF2B5EF4-FFF2-40B4-BE49-F238E27FC236}">
                <a16:creationId xmlns:a16="http://schemas.microsoft.com/office/drawing/2014/main" id="{895A4664-AE76-412B-8EDF-A4674EB104A2}"/>
              </a:ext>
            </a:extLst>
          </p:cNvPr>
          <p:cNvSpPr/>
          <p:nvPr/>
        </p:nvSpPr>
        <p:spPr>
          <a:xfrm>
            <a:off x="1293733" y="2719755"/>
            <a:ext cx="10120392" cy="830997"/>
          </a:xfrm>
          <a:prstGeom prst="rect">
            <a:avLst/>
          </a:prstGeom>
        </p:spPr>
        <p:txBody>
          <a:bodyPr wrap="square">
            <a:spAutoFit/>
          </a:bodyPr>
          <a:lstStyle/>
          <a:p>
            <a:r>
              <a:rPr lang="en-GB" sz="2400" dirty="0"/>
              <a:t>Your mission and target as a Tutor Group is to collect loose change and feed two children school dinners for a year for only £15.90. </a:t>
            </a:r>
          </a:p>
        </p:txBody>
      </p:sp>
    </p:spTree>
    <p:extLst>
      <p:ext uri="{BB962C8B-B14F-4D97-AF65-F5344CB8AC3E}">
        <p14:creationId xmlns:p14="http://schemas.microsoft.com/office/powerpoint/2010/main" val="19044939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325978-9C49-49A0-B14E-3B053F313E36}"/>
              </a:ext>
            </a:extLst>
          </p:cNvPr>
          <p:cNvSpPr>
            <a:spLocks noGrp="1"/>
          </p:cNvSpPr>
          <p:nvPr>
            <p:ph type="title"/>
          </p:nvPr>
        </p:nvSpPr>
        <p:spPr>
          <a:xfrm>
            <a:off x="382859" y="365124"/>
            <a:ext cx="11416989" cy="1030539"/>
          </a:xfrm>
        </p:spPr>
        <p:txBody>
          <a:bodyPr>
            <a:normAutofit/>
          </a:bodyPr>
          <a:lstStyle/>
          <a:p>
            <a:pPr algn="ctr"/>
            <a:r>
              <a:rPr lang="en-GB" sz="6600" dirty="0"/>
              <a:t>Reflection time</a:t>
            </a:r>
            <a:endParaRPr lang="en-GB" sz="6600" dirty="0">
              <a:latin typeface="Gill Sans MT"/>
              <a:cs typeface="Calibri Light"/>
            </a:endParaRPr>
          </a:p>
        </p:txBody>
      </p:sp>
      <p:pic>
        <p:nvPicPr>
          <p:cNvPr id="5" name="Picture 5" descr="A picture containing table, drawing&#10;&#10;Description automatically generated">
            <a:extLst>
              <a:ext uri="{FF2B5EF4-FFF2-40B4-BE49-F238E27FC236}">
                <a16:creationId xmlns:a16="http://schemas.microsoft.com/office/drawing/2014/main" id="{343D5DB6-C597-48F5-85B1-79BE6ED4D3E9}"/>
              </a:ext>
            </a:extLst>
          </p:cNvPr>
          <p:cNvPicPr>
            <a:picLocks noGrp="1" noChangeAspect="1"/>
          </p:cNvPicPr>
          <p:nvPr>
            <p:ph idx="1"/>
          </p:nvPr>
        </p:nvPicPr>
        <p:blipFill>
          <a:blip r:embed="rId2"/>
          <a:stretch>
            <a:fillRect/>
          </a:stretch>
        </p:blipFill>
        <p:spPr>
          <a:xfrm>
            <a:off x="-2904" y="6089243"/>
            <a:ext cx="786394" cy="767808"/>
          </a:xfrm>
        </p:spPr>
      </p:pic>
      <p:pic>
        <p:nvPicPr>
          <p:cNvPr id="6" name="Picture 6" descr="Logo&#10;&#10;Description automatically generated">
            <a:extLst>
              <a:ext uri="{FF2B5EF4-FFF2-40B4-BE49-F238E27FC236}">
                <a16:creationId xmlns:a16="http://schemas.microsoft.com/office/drawing/2014/main" id="{8C819AE7-3AE1-47B8-8DB0-A5CED3397531}"/>
              </a:ext>
            </a:extLst>
          </p:cNvPr>
          <p:cNvPicPr>
            <a:picLocks noGrp="1" noChangeAspect="1"/>
          </p:cNvPicPr>
          <p:nvPr>
            <p:ph sz="half" idx="4294967295"/>
          </p:nvPr>
        </p:nvPicPr>
        <p:blipFill>
          <a:blip r:embed="rId3"/>
          <a:stretch>
            <a:fillRect/>
          </a:stretch>
        </p:blipFill>
        <p:spPr>
          <a:xfrm>
            <a:off x="11414125" y="6089650"/>
            <a:ext cx="777875" cy="766763"/>
          </a:xfrm>
        </p:spPr>
      </p:pic>
      <p:sp>
        <p:nvSpPr>
          <p:cNvPr id="3" name="Rectangle 2">
            <a:extLst>
              <a:ext uri="{FF2B5EF4-FFF2-40B4-BE49-F238E27FC236}">
                <a16:creationId xmlns:a16="http://schemas.microsoft.com/office/drawing/2014/main" id="{4A299AFB-5D1F-4885-8352-A5066DBD8769}"/>
              </a:ext>
            </a:extLst>
          </p:cNvPr>
          <p:cNvSpPr/>
          <p:nvPr/>
        </p:nvSpPr>
        <p:spPr>
          <a:xfrm>
            <a:off x="1115878" y="2690336"/>
            <a:ext cx="9453966" cy="954107"/>
          </a:xfrm>
          <a:prstGeom prst="rect">
            <a:avLst/>
          </a:prstGeom>
        </p:spPr>
        <p:txBody>
          <a:bodyPr wrap="square">
            <a:spAutoFit/>
          </a:bodyPr>
          <a:lstStyle/>
          <a:p>
            <a:r>
              <a:rPr lang="en-GB" sz="2800" dirty="0"/>
              <a:t>Please take a few moments to look at the link below:</a:t>
            </a:r>
          </a:p>
          <a:p>
            <a:r>
              <a:rPr lang="en-GB" sz="2800" dirty="0">
                <a:hlinkClick r:id="rId4"/>
              </a:rPr>
              <a:t>https://www.marysmeals.org.uk/</a:t>
            </a:r>
            <a:r>
              <a:rPr lang="en-GB" sz="2800" dirty="0"/>
              <a:t> </a:t>
            </a:r>
          </a:p>
        </p:txBody>
      </p:sp>
    </p:spTree>
    <p:extLst>
      <p:ext uri="{BB962C8B-B14F-4D97-AF65-F5344CB8AC3E}">
        <p14:creationId xmlns:p14="http://schemas.microsoft.com/office/powerpoint/2010/main" val="224912631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325978-9C49-49A0-B14E-3B053F313E36}"/>
              </a:ext>
            </a:extLst>
          </p:cNvPr>
          <p:cNvSpPr>
            <a:spLocks noGrp="1"/>
          </p:cNvSpPr>
          <p:nvPr>
            <p:ph type="title"/>
          </p:nvPr>
        </p:nvSpPr>
        <p:spPr>
          <a:xfrm>
            <a:off x="382859" y="365124"/>
            <a:ext cx="11416989" cy="1030539"/>
          </a:xfrm>
        </p:spPr>
        <p:txBody>
          <a:bodyPr>
            <a:normAutofit/>
          </a:bodyPr>
          <a:lstStyle/>
          <a:p>
            <a:pPr algn="ctr"/>
            <a:r>
              <a:rPr lang="en-GB" sz="6600" dirty="0"/>
              <a:t>Prayer</a:t>
            </a:r>
            <a:endParaRPr lang="en-GB" sz="6600" dirty="0">
              <a:latin typeface="Gill Sans MT"/>
              <a:cs typeface="Calibri Light"/>
            </a:endParaRPr>
          </a:p>
        </p:txBody>
      </p:sp>
      <p:pic>
        <p:nvPicPr>
          <p:cNvPr id="5" name="Picture 5" descr="A picture containing table, drawing&#10;&#10;Description automatically generated">
            <a:extLst>
              <a:ext uri="{FF2B5EF4-FFF2-40B4-BE49-F238E27FC236}">
                <a16:creationId xmlns:a16="http://schemas.microsoft.com/office/drawing/2014/main" id="{343D5DB6-C597-48F5-85B1-79BE6ED4D3E9}"/>
              </a:ext>
            </a:extLst>
          </p:cNvPr>
          <p:cNvPicPr>
            <a:picLocks noGrp="1" noChangeAspect="1"/>
          </p:cNvPicPr>
          <p:nvPr>
            <p:ph idx="1"/>
          </p:nvPr>
        </p:nvPicPr>
        <p:blipFill>
          <a:blip r:embed="rId2"/>
          <a:stretch>
            <a:fillRect/>
          </a:stretch>
        </p:blipFill>
        <p:spPr>
          <a:xfrm>
            <a:off x="-2904" y="6089243"/>
            <a:ext cx="786394" cy="767808"/>
          </a:xfrm>
        </p:spPr>
      </p:pic>
      <p:pic>
        <p:nvPicPr>
          <p:cNvPr id="6" name="Picture 6" descr="Logo&#10;&#10;Description automatically generated">
            <a:extLst>
              <a:ext uri="{FF2B5EF4-FFF2-40B4-BE49-F238E27FC236}">
                <a16:creationId xmlns:a16="http://schemas.microsoft.com/office/drawing/2014/main" id="{8C819AE7-3AE1-47B8-8DB0-A5CED3397531}"/>
              </a:ext>
            </a:extLst>
          </p:cNvPr>
          <p:cNvPicPr>
            <a:picLocks noGrp="1" noChangeAspect="1"/>
          </p:cNvPicPr>
          <p:nvPr>
            <p:ph sz="half" idx="4294967295"/>
          </p:nvPr>
        </p:nvPicPr>
        <p:blipFill>
          <a:blip r:embed="rId3"/>
          <a:stretch>
            <a:fillRect/>
          </a:stretch>
        </p:blipFill>
        <p:spPr>
          <a:xfrm>
            <a:off x="11414125" y="6089650"/>
            <a:ext cx="777875" cy="766763"/>
          </a:xfrm>
        </p:spPr>
      </p:pic>
      <p:sp>
        <p:nvSpPr>
          <p:cNvPr id="3" name="Rectangle 2">
            <a:extLst>
              <a:ext uri="{FF2B5EF4-FFF2-40B4-BE49-F238E27FC236}">
                <a16:creationId xmlns:a16="http://schemas.microsoft.com/office/drawing/2014/main" id="{895A4664-AE76-412B-8EDF-A4674EB104A2}"/>
              </a:ext>
            </a:extLst>
          </p:cNvPr>
          <p:cNvSpPr/>
          <p:nvPr/>
        </p:nvSpPr>
        <p:spPr>
          <a:xfrm>
            <a:off x="1480949" y="1757294"/>
            <a:ext cx="9825925" cy="3970318"/>
          </a:xfrm>
          <a:prstGeom prst="rect">
            <a:avLst/>
          </a:prstGeom>
        </p:spPr>
        <p:txBody>
          <a:bodyPr wrap="square">
            <a:spAutoFit/>
          </a:bodyPr>
          <a:lstStyle/>
          <a:p>
            <a:r>
              <a:rPr lang="en-GB" sz="2800" dirty="0"/>
              <a:t>Mary, </a:t>
            </a:r>
          </a:p>
          <a:p>
            <a:r>
              <a:rPr lang="en-GB" sz="2800" dirty="0"/>
              <a:t>Help us to say, “yes” to God as you did. </a:t>
            </a:r>
          </a:p>
          <a:p>
            <a:r>
              <a:rPr lang="en-GB" sz="2800" dirty="0"/>
              <a:t>We pray for all who work for Mary’s Meals, </a:t>
            </a:r>
          </a:p>
          <a:p>
            <a:r>
              <a:rPr lang="en-GB" sz="2800" dirty="0"/>
              <a:t>and the communities they serve. </a:t>
            </a:r>
          </a:p>
          <a:p>
            <a:endParaRPr lang="en-GB" sz="2800" dirty="0"/>
          </a:p>
          <a:p>
            <a:r>
              <a:rPr lang="en-GB" sz="2800" dirty="0"/>
              <a:t>Please spend a few moments in silent prayer. </a:t>
            </a:r>
          </a:p>
          <a:p>
            <a:r>
              <a:rPr lang="en-GB" sz="2800" dirty="0"/>
              <a:t>Now together, say the “Hail Mary”. </a:t>
            </a:r>
          </a:p>
          <a:p>
            <a:endParaRPr lang="en-GB" sz="2800" dirty="0"/>
          </a:p>
          <a:p>
            <a:r>
              <a:rPr lang="en-GB" sz="2800" b="1" dirty="0"/>
              <a:t>Amen</a:t>
            </a:r>
          </a:p>
        </p:txBody>
      </p:sp>
    </p:spTree>
    <p:extLst>
      <p:ext uri="{BB962C8B-B14F-4D97-AF65-F5344CB8AC3E}">
        <p14:creationId xmlns:p14="http://schemas.microsoft.com/office/powerpoint/2010/main" val="302143367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325978-9C49-49A0-B14E-3B053F313E36}"/>
              </a:ext>
            </a:extLst>
          </p:cNvPr>
          <p:cNvSpPr>
            <a:spLocks noGrp="1"/>
          </p:cNvSpPr>
          <p:nvPr>
            <p:ph type="title"/>
          </p:nvPr>
        </p:nvSpPr>
        <p:spPr>
          <a:xfrm>
            <a:off x="382859" y="365125"/>
            <a:ext cx="11416989" cy="1344148"/>
          </a:xfrm>
        </p:spPr>
        <p:txBody>
          <a:bodyPr/>
          <a:lstStyle/>
          <a:p>
            <a:r>
              <a:rPr lang="en-GB" dirty="0">
                <a:latin typeface="Gill Sans MT"/>
                <a:cs typeface="Calibri Light"/>
              </a:rPr>
              <a:t>Our School Prayer</a:t>
            </a:r>
            <a:endParaRPr lang="en-US" dirty="0"/>
          </a:p>
        </p:txBody>
      </p:sp>
      <p:pic>
        <p:nvPicPr>
          <p:cNvPr id="5" name="Picture 5" descr="A picture containing table, drawing&#10;&#10;Description automatically generated">
            <a:extLst>
              <a:ext uri="{FF2B5EF4-FFF2-40B4-BE49-F238E27FC236}">
                <a16:creationId xmlns:a16="http://schemas.microsoft.com/office/drawing/2014/main" id="{343D5DB6-C597-48F5-85B1-79BE6ED4D3E9}"/>
              </a:ext>
            </a:extLst>
          </p:cNvPr>
          <p:cNvPicPr>
            <a:picLocks noGrp="1" noChangeAspect="1"/>
          </p:cNvPicPr>
          <p:nvPr>
            <p:ph idx="1"/>
          </p:nvPr>
        </p:nvPicPr>
        <p:blipFill>
          <a:blip r:embed="rId2"/>
          <a:stretch>
            <a:fillRect/>
          </a:stretch>
        </p:blipFill>
        <p:spPr>
          <a:xfrm>
            <a:off x="-2904" y="6089243"/>
            <a:ext cx="786394" cy="767808"/>
          </a:xfrm>
        </p:spPr>
      </p:pic>
      <p:pic>
        <p:nvPicPr>
          <p:cNvPr id="6" name="Picture 6" descr="Logo&#10;&#10;Description automatically generated">
            <a:extLst>
              <a:ext uri="{FF2B5EF4-FFF2-40B4-BE49-F238E27FC236}">
                <a16:creationId xmlns:a16="http://schemas.microsoft.com/office/drawing/2014/main" id="{8C819AE7-3AE1-47B8-8DB0-A5CED3397531}"/>
              </a:ext>
            </a:extLst>
          </p:cNvPr>
          <p:cNvPicPr>
            <a:picLocks noGrp="1" noChangeAspect="1"/>
          </p:cNvPicPr>
          <p:nvPr>
            <p:ph sz="half" idx="4294967295"/>
          </p:nvPr>
        </p:nvPicPr>
        <p:blipFill>
          <a:blip r:embed="rId3"/>
          <a:stretch>
            <a:fillRect/>
          </a:stretch>
        </p:blipFill>
        <p:spPr>
          <a:xfrm>
            <a:off x="11414125" y="6089650"/>
            <a:ext cx="777875" cy="766763"/>
          </a:xfrm>
        </p:spPr>
      </p:pic>
      <p:sp>
        <p:nvSpPr>
          <p:cNvPr id="7" name="TextBox 6">
            <a:extLst>
              <a:ext uri="{FF2B5EF4-FFF2-40B4-BE49-F238E27FC236}">
                <a16:creationId xmlns:a16="http://schemas.microsoft.com/office/drawing/2014/main" id="{CF2EC603-4957-4E8B-BFA5-B63AE33CA541}"/>
              </a:ext>
            </a:extLst>
          </p:cNvPr>
          <p:cNvSpPr txBox="1"/>
          <p:nvPr/>
        </p:nvSpPr>
        <p:spPr>
          <a:xfrm>
            <a:off x="384718" y="1639230"/>
            <a:ext cx="11413272" cy="4739759"/>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nSpc>
                <a:spcPct val="90000"/>
              </a:lnSpc>
              <a:spcBef>
                <a:spcPts val="1000"/>
              </a:spcBef>
            </a:pPr>
            <a:r>
              <a:rPr lang="en-GB" sz="2600" dirty="0">
                <a:latin typeface="Gill Sans MT"/>
              </a:rPr>
              <a:t>Father, give me the courage to always do what is right.</a:t>
            </a:r>
            <a:endParaRPr lang="en-US" dirty="0"/>
          </a:p>
          <a:p>
            <a:pPr>
              <a:lnSpc>
                <a:spcPct val="90000"/>
              </a:lnSpc>
              <a:spcBef>
                <a:spcPts val="1000"/>
              </a:spcBef>
            </a:pPr>
            <a:r>
              <a:rPr lang="en-GB" sz="2600" dirty="0">
                <a:latin typeface="Gill Sans MT"/>
                <a:ea typeface="+mn-lt"/>
                <a:cs typeface="+mn-lt"/>
              </a:rPr>
              <a:t>Instil within me the grace that I may serve you today as Saint John Houghton once did through prayer and witness.</a:t>
            </a:r>
          </a:p>
          <a:p>
            <a:pPr>
              <a:lnSpc>
                <a:spcPct val="90000"/>
              </a:lnSpc>
              <a:spcBef>
                <a:spcPts val="1000"/>
              </a:spcBef>
            </a:pPr>
            <a:r>
              <a:rPr lang="en-GB" sz="2600" dirty="0">
                <a:latin typeface="Gill Sans MT"/>
                <a:ea typeface="+mn-lt"/>
                <a:cs typeface="+mn-lt"/>
              </a:rPr>
              <a:t>Empower me with the conviction to put my heart into all that I do for the good of others.</a:t>
            </a:r>
          </a:p>
          <a:p>
            <a:pPr>
              <a:lnSpc>
                <a:spcPct val="90000"/>
              </a:lnSpc>
              <a:spcBef>
                <a:spcPts val="1000"/>
              </a:spcBef>
            </a:pPr>
            <a:r>
              <a:rPr lang="en-GB" sz="2600" dirty="0">
                <a:latin typeface="Gill Sans MT"/>
                <a:ea typeface="+mn-lt"/>
                <a:cs typeface="+mn-lt"/>
              </a:rPr>
              <a:t>Provide me with the strength of mind to keep my faith.</a:t>
            </a:r>
          </a:p>
          <a:p>
            <a:pPr>
              <a:lnSpc>
                <a:spcPct val="90000"/>
              </a:lnSpc>
              <a:spcBef>
                <a:spcPts val="1000"/>
              </a:spcBef>
            </a:pPr>
            <a:r>
              <a:rPr lang="en-GB" sz="2600" dirty="0">
                <a:latin typeface="Gill Sans MT"/>
                <a:ea typeface="+mn-lt"/>
                <a:cs typeface="+mn-lt"/>
              </a:rPr>
              <a:t>And above all, grant me the fortitude to follow your Son Jesus, amid the mayhem of our often chaotic world.  Amen</a:t>
            </a:r>
          </a:p>
          <a:p>
            <a:pPr>
              <a:lnSpc>
                <a:spcPct val="90000"/>
              </a:lnSpc>
              <a:spcBef>
                <a:spcPts val="1000"/>
              </a:spcBef>
            </a:pPr>
            <a:r>
              <a:rPr lang="en-GB" sz="2600" dirty="0">
                <a:latin typeface="Gill Sans MT"/>
                <a:ea typeface="+mn-lt"/>
                <a:cs typeface="+mn-lt"/>
              </a:rPr>
              <a:t>Saint John Houghton, </a:t>
            </a:r>
            <a:r>
              <a:rPr lang="en-GB" sz="2600" b="1" dirty="0">
                <a:latin typeface="Gill Sans MT"/>
                <a:ea typeface="+mn-lt"/>
                <a:cs typeface="+mn-lt"/>
              </a:rPr>
              <a:t>Pray for us.</a:t>
            </a:r>
            <a:endParaRPr lang="en-GB" sz="2600" dirty="0">
              <a:latin typeface="Gill Sans MT"/>
              <a:ea typeface="+mn-lt"/>
              <a:cs typeface="+mn-lt"/>
            </a:endParaRPr>
          </a:p>
          <a:p>
            <a:pPr>
              <a:lnSpc>
                <a:spcPct val="90000"/>
              </a:lnSpc>
              <a:spcBef>
                <a:spcPts val="1000"/>
              </a:spcBef>
            </a:pPr>
            <a:r>
              <a:rPr lang="en-GB" sz="2600" dirty="0">
                <a:latin typeface="Gill Sans MT"/>
                <a:ea typeface="+mn-lt"/>
                <a:cs typeface="+mn-lt"/>
              </a:rPr>
              <a:t>Saint Ralph Sherwin, </a:t>
            </a:r>
            <a:r>
              <a:rPr lang="en-GB" sz="2600" b="1" dirty="0">
                <a:latin typeface="Gill Sans MT"/>
                <a:ea typeface="+mn-lt"/>
                <a:cs typeface="+mn-lt"/>
              </a:rPr>
              <a:t>Pray for us.</a:t>
            </a:r>
          </a:p>
          <a:p>
            <a:pPr marL="285750" indent="-285750">
              <a:buFont typeface="Arial"/>
              <a:buChar char="•"/>
            </a:pPr>
            <a:endParaRPr lang="en-GB" dirty="0">
              <a:latin typeface="Gill Sans MT"/>
              <a:ea typeface="+mn-lt"/>
              <a:cs typeface="+mn-lt"/>
            </a:endParaRPr>
          </a:p>
        </p:txBody>
      </p:sp>
    </p:spTree>
    <p:extLst>
      <p:ext uri="{BB962C8B-B14F-4D97-AF65-F5344CB8AC3E}">
        <p14:creationId xmlns:p14="http://schemas.microsoft.com/office/powerpoint/2010/main" val="327949989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303</TotalTime>
  <Words>442</Words>
  <Application>Microsoft Office PowerPoint</Application>
  <PresentationFormat>Widescreen</PresentationFormat>
  <Paragraphs>42</Paragraphs>
  <Slides>10</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10</vt:i4>
      </vt:variant>
    </vt:vector>
  </HeadingPairs>
  <TitlesOfParts>
    <vt:vector size="16" baseType="lpstr">
      <vt:lpstr>Arial</vt:lpstr>
      <vt:lpstr>Calibri</vt:lpstr>
      <vt:lpstr>Calibri Light</vt:lpstr>
      <vt:lpstr>Gill Sans MT</vt:lpstr>
      <vt:lpstr>system-ui</vt:lpstr>
      <vt:lpstr>Office Theme</vt:lpstr>
      <vt:lpstr>Mary’s Meals 08/01/21</vt:lpstr>
      <vt:lpstr>We begin in the Sign of the Cross.</vt:lpstr>
      <vt:lpstr>Mary’s Meals</vt:lpstr>
      <vt:lpstr>Scripture reading</vt:lpstr>
      <vt:lpstr>Reflection</vt:lpstr>
      <vt:lpstr>Mission</vt:lpstr>
      <vt:lpstr>Reflection time</vt:lpstr>
      <vt:lpstr>Prayer</vt:lpstr>
      <vt:lpstr>Our School Prayer</vt:lpstr>
      <vt:lpstr>We end in the Sign of the Cross. </vt:lpstr>
    </vt:vector>
  </TitlesOfParts>
  <Company>RM</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Mr Brogan</dc:creator>
  <cp:lastModifiedBy>Rachel Rose-Britton</cp:lastModifiedBy>
  <cp:revision>382</cp:revision>
  <dcterms:created xsi:type="dcterms:W3CDTF">2018-06-27T09:32:29Z</dcterms:created>
  <dcterms:modified xsi:type="dcterms:W3CDTF">2020-12-31T16:17:59Z</dcterms:modified>
</cp:coreProperties>
</file>