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70" r:id="rId4"/>
    <p:sldId id="274" r:id="rId5"/>
    <p:sldId id="271" r:id="rId6"/>
    <p:sldId id="275" r:id="rId7"/>
    <p:sldId id="273" r:id="rId8"/>
    <p:sldId id="276" r:id="rId9"/>
    <p:sldId id="268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3" d="100"/>
          <a:sy n="63" d="100"/>
        </p:scale>
        <p:origin x="76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67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67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67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11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24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62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80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6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54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68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7690D-7C64-419A-82A4-41735AEB1FC2}" type="datetimeFigureOut">
              <a:rPr lang="en-GB" smtClean="0"/>
              <a:t>31/12/2020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41B51-98EC-4B54-BD39-2659A79582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7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EtUGgBwzE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80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9" name="Picture 82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45299" y="4592325"/>
            <a:ext cx="5946579" cy="15141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GB" sz="4000" b="1" dirty="0">
                <a:solidFill>
                  <a:srgbClr val="000000"/>
                </a:solidFill>
              </a:rPr>
              <a:t>New Year’s Resolutions</a:t>
            </a:r>
            <a:br>
              <a:rPr lang="en-US" sz="4000" b="1" dirty="0"/>
            </a:br>
            <a:r>
              <a:rPr lang="en-GB" sz="4000" b="1" dirty="0">
                <a:solidFill>
                  <a:srgbClr val="000000"/>
                </a:solidFill>
              </a:rPr>
              <a:t>06/01/21</a:t>
            </a:r>
            <a:endParaRPr lang="en-US" sz="4000" dirty="0">
              <a:solidFill>
                <a:srgbClr val="000000"/>
              </a:solidFill>
              <a:cs typeface="Calibri Light"/>
            </a:endParaRPr>
          </a:p>
        </p:txBody>
      </p:sp>
      <p:sp>
        <p:nvSpPr>
          <p:cNvPr id="80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/>
                </a:gs>
                <a:gs pos="23000">
                  <a:schemeClr val="accent1"/>
                </a:gs>
                <a:gs pos="83000">
                  <a:schemeClr val="accent5"/>
                </a:gs>
                <a:gs pos="100000">
                  <a:schemeClr val="accent5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/>
                </a:gs>
                <a:gs pos="23000">
                  <a:schemeClr val="accent1"/>
                </a:gs>
                <a:gs pos="83000">
                  <a:schemeClr val="accent5"/>
                </a:gs>
                <a:gs pos="100000">
                  <a:schemeClr val="accent5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A8376D1-5FCB-4458-AE3D-3739DE1F0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595" y="742165"/>
            <a:ext cx="2754249" cy="1039729"/>
          </a:xfrm>
          <a:prstGeom prst="rect">
            <a:avLst/>
          </a:prstGeom>
        </p:spPr>
      </p:pic>
      <p:pic>
        <p:nvPicPr>
          <p:cNvPr id="3" name="Picture 3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4227D83-E0D4-406A-9DDE-A96A1E532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181" y="2839031"/>
            <a:ext cx="3163437" cy="316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7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300" dirty="0"/>
              <a:t>We end in the Sign of the Cross.</a:t>
            </a:r>
            <a:br>
              <a:rPr lang="en-GB" dirty="0"/>
            </a:br>
            <a:endParaRPr lang="en-GB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pic>
        <p:nvPicPr>
          <p:cNvPr id="8" name="Content Placeholder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378BCF37-4DB1-4B93-8FF0-D7017FED0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470" y="1891400"/>
            <a:ext cx="4792066" cy="370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0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We begin in the Sign of the Cross.</a:t>
            </a:r>
            <a:endParaRPr lang="en-GB" sz="5400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pic>
        <p:nvPicPr>
          <p:cNvPr id="8" name="Content Placeholder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E9A005EC-1084-413D-95C6-B17B891C1A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347" y="1628799"/>
            <a:ext cx="9541042" cy="446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6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/>
          </a:bodyPr>
          <a:lstStyle/>
          <a:p>
            <a:pPr algn="ctr"/>
            <a:r>
              <a:rPr lang="en-GB" sz="6000" dirty="0">
                <a:latin typeface="Gill Sans MT"/>
                <a:cs typeface="Calibri Light"/>
              </a:rPr>
              <a:t>New Year’s Resolution</a:t>
            </a: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F6ED621-08FC-40B4-BC61-26152C717904}"/>
              </a:ext>
            </a:extLst>
          </p:cNvPr>
          <p:cNvSpPr/>
          <p:nvPr/>
        </p:nvSpPr>
        <p:spPr>
          <a:xfrm>
            <a:off x="2025111" y="2547896"/>
            <a:ext cx="92731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dirty="0"/>
              <a:t>The theme of this AoW is New Year’s Resolutions</a:t>
            </a:r>
          </a:p>
        </p:txBody>
      </p:sp>
    </p:spTree>
    <p:extLst>
      <p:ext uri="{BB962C8B-B14F-4D97-AF65-F5344CB8AC3E}">
        <p14:creationId xmlns:p14="http://schemas.microsoft.com/office/powerpoint/2010/main" val="295634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19" y="609600"/>
            <a:ext cx="11416989" cy="1030539"/>
          </a:xfrm>
        </p:spPr>
        <p:txBody>
          <a:bodyPr/>
          <a:lstStyle/>
          <a:p>
            <a:pPr algn="ctr"/>
            <a:r>
              <a:rPr lang="en-GB" dirty="0"/>
              <a:t>Scripture reading</a:t>
            </a:r>
            <a:endParaRPr lang="en-GB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39C2D60-F1E0-469A-ABE8-B44FFF7BD2A3}"/>
              </a:ext>
            </a:extLst>
          </p:cNvPr>
          <p:cNvSpPr/>
          <p:nvPr/>
        </p:nvSpPr>
        <p:spPr>
          <a:xfrm>
            <a:off x="1080156" y="2005619"/>
            <a:ext cx="1102736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A reading from the Holy Gospel according to Mark 12:30</a:t>
            </a:r>
          </a:p>
          <a:p>
            <a:r>
              <a:rPr lang="en-GB" sz="2800" b="1" dirty="0"/>
              <a:t>Glory to you, O Lord.</a:t>
            </a:r>
          </a:p>
          <a:p>
            <a:endParaRPr lang="en-US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system-ui"/>
              </a:rPr>
              <a:t>Love the Lord your God with all your heart and with all your soul and with all your mind and with all your strength.</a:t>
            </a:r>
            <a:endParaRPr lang="en-US" sz="2800" dirty="0"/>
          </a:p>
          <a:p>
            <a:endParaRPr lang="en-US" sz="2800" b="1" dirty="0"/>
          </a:p>
          <a:p>
            <a:r>
              <a:rPr lang="en-US" sz="2800" b="1" dirty="0"/>
              <a:t>Praise to you, Lord Jesus Christ.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80505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/>
          </a:bodyPr>
          <a:lstStyle/>
          <a:p>
            <a:pPr algn="ctr"/>
            <a:r>
              <a:rPr lang="en-GB" sz="6600" dirty="0"/>
              <a:t>Reflection</a:t>
            </a:r>
            <a:endParaRPr lang="en-GB" sz="6600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33E65BF-1941-4792-A3A1-2694611DB59A}"/>
              </a:ext>
            </a:extLst>
          </p:cNvPr>
          <p:cNvSpPr/>
          <p:nvPr/>
        </p:nvSpPr>
        <p:spPr>
          <a:xfrm>
            <a:off x="1178391" y="1602155"/>
            <a:ext cx="98259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My New Year’s Resolution for 2021 is “to be ready”. I thought it would be “ to meet deadlines” but I wasn’t totally happy with that choice. If I follow this scripture to love God, with all my heart, soul and mind then meeting a deadline, although it is important, it is not what I believe I am born to become.  I am made in the image and likeness of God, I am powerful and God loves me whether I meet a deadline or not and this is exciting and simply amazing. So, in 2021 I will live and love God, my family and friends with all my heart, soul, and mind, and I shall be ready to listen, support, care and love because this is what God is asking of me in 2021 and He will not give me anything that I cannot handle without his help.</a:t>
            </a:r>
          </a:p>
          <a:p>
            <a:endParaRPr lang="en-GB" sz="2000" dirty="0"/>
          </a:p>
          <a:p>
            <a:r>
              <a:rPr lang="en-GB" sz="2000" dirty="0"/>
              <a:t>RacheL Rose – 01/01/21 </a:t>
            </a:r>
          </a:p>
        </p:txBody>
      </p:sp>
    </p:spTree>
    <p:extLst>
      <p:ext uri="{BB962C8B-B14F-4D97-AF65-F5344CB8AC3E}">
        <p14:creationId xmlns:p14="http://schemas.microsoft.com/office/powerpoint/2010/main" val="1609019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/>
          </a:bodyPr>
          <a:lstStyle/>
          <a:p>
            <a:pPr algn="ctr"/>
            <a:r>
              <a:rPr lang="en-GB" sz="6000" dirty="0"/>
              <a:t>Mission</a:t>
            </a:r>
            <a:endParaRPr lang="en-GB" sz="6000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95A4664-AE76-412B-8EDF-A4674EB104A2}"/>
              </a:ext>
            </a:extLst>
          </p:cNvPr>
          <p:cNvSpPr/>
          <p:nvPr/>
        </p:nvSpPr>
        <p:spPr>
          <a:xfrm>
            <a:off x="1293733" y="2719755"/>
            <a:ext cx="10120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Your mission is to think about and pray about your New Year’s Resolution, and to share with your Tutor Group when you return to school. </a:t>
            </a:r>
          </a:p>
        </p:txBody>
      </p:sp>
    </p:spTree>
    <p:extLst>
      <p:ext uri="{BB962C8B-B14F-4D97-AF65-F5344CB8AC3E}">
        <p14:creationId xmlns:p14="http://schemas.microsoft.com/office/powerpoint/2010/main" val="1904493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/>
          </a:bodyPr>
          <a:lstStyle/>
          <a:p>
            <a:pPr algn="ctr"/>
            <a:r>
              <a:rPr lang="en-GB" sz="6600" dirty="0"/>
              <a:t>Silent reflection time</a:t>
            </a:r>
            <a:endParaRPr lang="en-GB" sz="6600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A299AFB-5D1F-4885-8352-A5066DBD8769}"/>
              </a:ext>
            </a:extLst>
          </p:cNvPr>
          <p:cNvSpPr/>
          <p:nvPr/>
        </p:nvSpPr>
        <p:spPr>
          <a:xfrm>
            <a:off x="1115878" y="2690336"/>
            <a:ext cx="94539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Please take a few moments to reflect on today’s scripture and listen to the link below, thank you. </a:t>
            </a:r>
          </a:p>
          <a:p>
            <a:endParaRPr lang="en-GB" sz="2800" dirty="0"/>
          </a:p>
          <a:p>
            <a:r>
              <a:rPr lang="en-GB" sz="2800" dirty="0">
                <a:hlinkClick r:id="rId4"/>
              </a:rPr>
              <a:t>https://www.youtube.com/watch?v=G2o27qpvfUc </a:t>
            </a:r>
          </a:p>
        </p:txBody>
      </p:sp>
    </p:spTree>
    <p:extLst>
      <p:ext uri="{BB962C8B-B14F-4D97-AF65-F5344CB8AC3E}">
        <p14:creationId xmlns:p14="http://schemas.microsoft.com/office/powerpoint/2010/main" val="224912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4"/>
            <a:ext cx="11416989" cy="1030539"/>
          </a:xfrm>
        </p:spPr>
        <p:txBody>
          <a:bodyPr>
            <a:normAutofit/>
          </a:bodyPr>
          <a:lstStyle/>
          <a:p>
            <a:pPr algn="ctr"/>
            <a:r>
              <a:rPr lang="en-GB" sz="6600" dirty="0"/>
              <a:t>Prayer</a:t>
            </a:r>
            <a:endParaRPr lang="en-GB" sz="6600" dirty="0">
              <a:latin typeface="Gill Sans MT"/>
              <a:cs typeface="Calibri Light"/>
            </a:endParaRPr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95A4664-AE76-412B-8EDF-A4674EB104A2}"/>
              </a:ext>
            </a:extLst>
          </p:cNvPr>
          <p:cNvSpPr/>
          <p:nvPr/>
        </p:nvSpPr>
        <p:spPr>
          <a:xfrm>
            <a:off x="1480949" y="1757294"/>
            <a:ext cx="98259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Dear Jesus, </a:t>
            </a:r>
          </a:p>
          <a:p>
            <a:r>
              <a:rPr lang="en-GB" sz="2800" dirty="0"/>
              <a:t>we thank you for our families and the love we share.</a:t>
            </a:r>
          </a:p>
          <a:p>
            <a:r>
              <a:rPr lang="en-GB" sz="2800" dirty="0"/>
              <a:t>We pray for our family, </a:t>
            </a:r>
          </a:p>
          <a:p>
            <a:r>
              <a:rPr lang="en-GB" sz="2800" dirty="0"/>
              <a:t>the Church, and our brothers and sisters all over the world. </a:t>
            </a:r>
          </a:p>
          <a:p>
            <a:r>
              <a:rPr lang="en-GB" sz="2800" dirty="0"/>
              <a:t>As we begin a new year, </a:t>
            </a:r>
          </a:p>
          <a:p>
            <a:r>
              <a:rPr lang="en-GB" sz="2800" dirty="0"/>
              <a:t>we ask you to guide and protect our families, </a:t>
            </a:r>
          </a:p>
          <a:p>
            <a:r>
              <a:rPr lang="en-GB" sz="2800" dirty="0"/>
              <a:t>just as you did the Holy Family.</a:t>
            </a:r>
          </a:p>
          <a:p>
            <a:endParaRPr lang="en-GB" sz="2800" dirty="0"/>
          </a:p>
          <a:p>
            <a:r>
              <a:rPr lang="en-GB" sz="2800" b="1" dirty="0"/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val="3021433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5978-9C49-49A0-B14E-3B053F31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59" y="365125"/>
            <a:ext cx="11416989" cy="1344148"/>
          </a:xfrm>
        </p:spPr>
        <p:txBody>
          <a:bodyPr/>
          <a:lstStyle/>
          <a:p>
            <a:r>
              <a:rPr lang="en-GB" dirty="0">
                <a:latin typeface="Gill Sans MT"/>
                <a:cs typeface="Calibri Light"/>
              </a:rPr>
              <a:t>Our School Prayer</a:t>
            </a:r>
            <a:endParaRPr lang="en-US" dirty="0"/>
          </a:p>
        </p:txBody>
      </p:sp>
      <p:pic>
        <p:nvPicPr>
          <p:cNvPr id="5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43D5DB6-C597-48F5-85B1-79BE6ED4D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4" y="6089243"/>
            <a:ext cx="786394" cy="767808"/>
          </a:xfrm>
        </p:spPr>
      </p:pic>
      <p:pic>
        <p:nvPicPr>
          <p:cNvPr id="6" name="Picture 6" descr="Logo&#10;&#10;Description automatically generated">
            <a:extLst>
              <a:ext uri="{FF2B5EF4-FFF2-40B4-BE49-F238E27FC236}">
                <a16:creationId xmlns:a16="http://schemas.microsoft.com/office/drawing/2014/main" id="{8C819AE7-3AE1-47B8-8DB0-A5CED339753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11414125" y="6089650"/>
            <a:ext cx="777875" cy="76676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2EC603-4957-4E8B-BFA5-B63AE33CA541}"/>
              </a:ext>
            </a:extLst>
          </p:cNvPr>
          <p:cNvSpPr txBox="1"/>
          <p:nvPr/>
        </p:nvSpPr>
        <p:spPr>
          <a:xfrm>
            <a:off x="384718" y="1639230"/>
            <a:ext cx="11413272" cy="4739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</a:rPr>
              <a:t>Father, give me the courage to always do what is right.</a:t>
            </a:r>
            <a:endParaRPr lang="en-US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  <a:ea typeface="+mn-lt"/>
                <a:cs typeface="+mn-lt"/>
              </a:rPr>
              <a:t>Instil within me the grace that I may serve you today as Saint John Houghton once did through prayer and witness.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  <a:ea typeface="+mn-lt"/>
                <a:cs typeface="+mn-lt"/>
              </a:rPr>
              <a:t>Empower me with the conviction to put my heart into all that I do for the good of others.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  <a:ea typeface="+mn-lt"/>
                <a:cs typeface="+mn-lt"/>
              </a:rPr>
              <a:t>Provide me with the strength of mind to keep my faith.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  <a:ea typeface="+mn-lt"/>
                <a:cs typeface="+mn-lt"/>
              </a:rPr>
              <a:t>And above all, grant me the fortitude to follow your Son Jesus, amid the mayhem of our often chaotic world.  Amen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  <a:ea typeface="+mn-lt"/>
                <a:cs typeface="+mn-lt"/>
              </a:rPr>
              <a:t>Saint John Houghton, </a:t>
            </a:r>
            <a:r>
              <a:rPr lang="en-GB" sz="2600" b="1" dirty="0">
                <a:latin typeface="Gill Sans MT"/>
                <a:ea typeface="+mn-lt"/>
                <a:cs typeface="+mn-lt"/>
              </a:rPr>
              <a:t>Pray for us.</a:t>
            </a:r>
            <a:endParaRPr lang="en-GB" sz="2600" dirty="0">
              <a:latin typeface="Gill Sans MT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Gill Sans MT"/>
                <a:ea typeface="+mn-lt"/>
                <a:cs typeface="+mn-lt"/>
              </a:rPr>
              <a:t>Saint Ralph Sherwin, </a:t>
            </a:r>
            <a:r>
              <a:rPr lang="en-GB" sz="2600" b="1" dirty="0">
                <a:latin typeface="Gill Sans MT"/>
                <a:ea typeface="+mn-lt"/>
                <a:cs typeface="+mn-lt"/>
              </a:rPr>
              <a:t>Pray for us.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Gill Sans M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949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495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system-ui</vt:lpstr>
      <vt:lpstr>Office Theme</vt:lpstr>
      <vt:lpstr>New Year’s Resolutions 06/01/21</vt:lpstr>
      <vt:lpstr>We begin in the Sign of the Cross.</vt:lpstr>
      <vt:lpstr>New Year’s Resolution</vt:lpstr>
      <vt:lpstr>Scripture reading</vt:lpstr>
      <vt:lpstr>Reflection</vt:lpstr>
      <vt:lpstr>Mission</vt:lpstr>
      <vt:lpstr>Silent reflection time</vt:lpstr>
      <vt:lpstr>Prayer</vt:lpstr>
      <vt:lpstr>Our School Prayer</vt:lpstr>
      <vt:lpstr>We end in the Sign of the Cross. 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Brogan</dc:creator>
  <cp:lastModifiedBy>Rachel Rose-Britton</cp:lastModifiedBy>
  <cp:revision>379</cp:revision>
  <dcterms:created xsi:type="dcterms:W3CDTF">2018-06-27T09:32:29Z</dcterms:created>
  <dcterms:modified xsi:type="dcterms:W3CDTF">2020-12-31T16:00:32Z</dcterms:modified>
</cp:coreProperties>
</file>